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 id="2147483675" r:id="rId6"/>
  </p:sldMasterIdLst>
  <p:notesMasterIdLst>
    <p:notesMasterId r:id="rId40"/>
  </p:notesMasterIdLst>
  <p:sldIdLst>
    <p:sldId id="256" r:id="rId7"/>
    <p:sldId id="269" r:id="rId8"/>
    <p:sldId id="257" r:id="rId9"/>
    <p:sldId id="258" r:id="rId10"/>
    <p:sldId id="261" r:id="rId11"/>
    <p:sldId id="262" r:id="rId12"/>
    <p:sldId id="263" r:id="rId13"/>
    <p:sldId id="264" r:id="rId14"/>
    <p:sldId id="265" r:id="rId15"/>
    <p:sldId id="266" r:id="rId16"/>
    <p:sldId id="267" r:id="rId17"/>
    <p:sldId id="268" r:id="rId18"/>
    <p:sldId id="270" r:id="rId19"/>
    <p:sldId id="271" r:id="rId20"/>
    <p:sldId id="272" r:id="rId21"/>
    <p:sldId id="281" r:id="rId22"/>
    <p:sldId id="280" r:id="rId23"/>
    <p:sldId id="278" r:id="rId24"/>
    <p:sldId id="279" r:id="rId25"/>
    <p:sldId id="274" r:id="rId26"/>
    <p:sldId id="287" r:id="rId27"/>
    <p:sldId id="289" r:id="rId28"/>
    <p:sldId id="275" r:id="rId29"/>
    <p:sldId id="283" r:id="rId30"/>
    <p:sldId id="276" r:id="rId31"/>
    <p:sldId id="285" r:id="rId32"/>
    <p:sldId id="286" r:id="rId33"/>
    <p:sldId id="288" r:id="rId34"/>
    <p:sldId id="290" r:id="rId35"/>
    <p:sldId id="291" r:id="rId36"/>
    <p:sldId id="292" r:id="rId37"/>
    <p:sldId id="293" r:id="rId38"/>
    <p:sldId id="294"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elenetz, Andrew D./Medicine" initials="" lastIdx="1" clrIdx="0"/>
  <p:cmAuthor id="1" name="Rosemary Murricane" initials="RM" lastIdx="7" clrIdx="1"/>
  <p:cmAuthor id="2" name="Trudy Stoddert, ELS" initials="T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986E2"/>
    <a:srgbClr val="83D4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8" autoAdjust="0"/>
    <p:restoredTop sz="99112" autoAdjust="0"/>
  </p:normalViewPr>
  <p:slideViewPr>
    <p:cSldViewPr snapToGrid="0" snapToObjects="1">
      <p:cViewPr>
        <p:scale>
          <a:sx n="70" d="100"/>
          <a:sy n="70" d="100"/>
        </p:scale>
        <p:origin x="-2814" y="-1092"/>
      </p:cViewPr>
      <p:guideLst>
        <p:guide orient="horz" pos="412"/>
        <p:guide orient="horz" pos="4177"/>
        <p:guide pos="29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937634-2079-BD4B-A278-C56327FDE558}" type="datetimeFigureOut">
              <a:rPr lang="en-US" smtClean="0"/>
              <a:pPr/>
              <a:t>11/10/2014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39FBE3-7C1E-604C-A973-421AC64550EC}" type="slidenum">
              <a:rPr lang="en-US" smtClean="0"/>
              <a:pPr/>
              <a:t>‹#›</a:t>
            </a:fld>
            <a:endParaRPr lang="en-US"/>
          </a:p>
        </p:txBody>
      </p:sp>
    </p:spTree>
    <p:extLst>
      <p:ext uri="{BB962C8B-B14F-4D97-AF65-F5344CB8AC3E}">
        <p14:creationId xmlns:p14="http://schemas.microsoft.com/office/powerpoint/2010/main" val="40303955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Grp="1" noChangeArrowheads="1"/>
          </p:cNvSpPr>
          <p:nvPr>
            <p:ph type="sldNum" sz="quarter" idx="4294967295"/>
          </p:nvPr>
        </p:nvSpPr>
        <p:spPr bwMode="auto">
          <a:xfrm>
            <a:off x="3883827" y="8686488"/>
            <a:ext cx="2972590" cy="455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Arial" pitchFamily="34" charset="0"/>
                <a:ea typeface="ＭＳ Ｐゴシック" pitchFamily="34" charset="-128"/>
              </a:defRPr>
            </a:lvl1pPr>
            <a:lvl2pPr marL="734852" indent="-282635" eaLnBrk="0" hangingPunct="0">
              <a:defRPr sz="2000">
                <a:solidFill>
                  <a:srgbClr val="FFFFFF"/>
                </a:solidFill>
                <a:latin typeface="Arial" pitchFamily="34" charset="0"/>
                <a:ea typeface="ＭＳ Ｐゴシック" pitchFamily="34" charset="-128"/>
              </a:defRPr>
            </a:lvl2pPr>
            <a:lvl3pPr marL="1130541" indent="-226108" eaLnBrk="0" hangingPunct="0">
              <a:defRPr sz="2000">
                <a:solidFill>
                  <a:srgbClr val="FFFFFF"/>
                </a:solidFill>
                <a:latin typeface="Arial" pitchFamily="34" charset="0"/>
                <a:ea typeface="ＭＳ Ｐゴシック" pitchFamily="34" charset="-128"/>
              </a:defRPr>
            </a:lvl3pPr>
            <a:lvl4pPr marL="1582758" indent="-226108" eaLnBrk="0" hangingPunct="0">
              <a:defRPr sz="2000">
                <a:solidFill>
                  <a:srgbClr val="FFFFFF"/>
                </a:solidFill>
                <a:latin typeface="Arial" pitchFamily="34" charset="0"/>
                <a:ea typeface="ＭＳ Ｐゴシック" pitchFamily="34" charset="-128"/>
              </a:defRPr>
            </a:lvl4pPr>
            <a:lvl5pPr marL="2034974" indent="-226108" eaLnBrk="0" hangingPunct="0">
              <a:defRPr sz="2000">
                <a:solidFill>
                  <a:srgbClr val="FFFFFF"/>
                </a:solidFill>
                <a:latin typeface="Arial" pitchFamily="34" charset="0"/>
                <a:ea typeface="ＭＳ Ｐゴシック" pitchFamily="34" charset="-128"/>
              </a:defRPr>
            </a:lvl5pPr>
            <a:lvl6pPr marL="2487191" indent="-226108"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39407" indent="-226108"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391624" indent="-226108"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43840" indent="-226108"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eaLnBrk="1" hangingPunct="1"/>
            <a:fld id="{03A707E7-8663-4FB7-9778-ECE0CB5FBD39}" type="slidenum">
              <a:rPr lang="en-US"/>
              <a:pPr eaLnBrk="1" hangingPunct="1"/>
              <a:t>14</a:t>
            </a:fld>
            <a:endParaRPr lang="en-US"/>
          </a:p>
        </p:txBody>
      </p:sp>
      <p:sp>
        <p:nvSpPr>
          <p:cNvPr id="46083" name="Rectangle 2"/>
          <p:cNvSpPr>
            <a:spLocks noGrp="1" noRot="1" noChangeAspect="1" noChangeArrowheads="1" noTextEdit="1"/>
          </p:cNvSpPr>
          <p:nvPr>
            <p:ph type="sldImg"/>
          </p:nvPr>
        </p:nvSpPr>
        <p:spPr>
          <a:xfrm>
            <a:off x="1435100" y="742950"/>
            <a:ext cx="3914775" cy="2935288"/>
          </a:xfrm>
          <a:solidFill>
            <a:srgbClr val="FFFFFF"/>
          </a:solidFill>
          <a:ln>
            <a:solidFill>
              <a:srgbClr val="000000"/>
            </a:solidFill>
          </a:ln>
        </p:spPr>
      </p:sp>
      <p:sp>
        <p:nvSpPr>
          <p:cNvPr id="46084" name="Rectangle 3"/>
          <p:cNvSpPr>
            <a:spLocks noGrp="1" noChangeArrowheads="1"/>
          </p:cNvSpPr>
          <p:nvPr>
            <p:ph type="body" idx="1"/>
          </p:nvPr>
        </p:nvSpPr>
        <p:spPr bwMode="auto">
          <a:xfrm>
            <a:off x="686591" y="3772525"/>
            <a:ext cx="5699971" cy="4676619"/>
          </a:xfrm>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lIns="86971" tIns="43485" rIns="86971" bIns="43485"/>
          <a:lstStyle/>
          <a:p>
            <a:pPr marL="226108" indent="-226108"/>
            <a:r>
              <a:rPr lang="en-US" smtClean="0">
                <a:latin typeface="Arial" pitchFamily="34" charset="0"/>
                <a:ea typeface="ＭＳ Ｐゴシック" pitchFamily="34" charset="-128"/>
                <a:cs typeface="Times New Roman" pitchFamily="18" charset="0"/>
              </a:rPr>
              <a:t>Rituximab is approved for the treatment of patients with relapsed or refractory </a:t>
            </a:r>
            <a:br>
              <a:rPr lang="en-US" smtClean="0">
                <a:latin typeface="Arial" pitchFamily="34" charset="0"/>
                <a:ea typeface="ＭＳ Ｐゴシック" pitchFamily="34" charset="-128"/>
                <a:cs typeface="Times New Roman" pitchFamily="18" charset="0"/>
              </a:rPr>
            </a:br>
            <a:r>
              <a:rPr lang="en-US" smtClean="0">
                <a:latin typeface="Arial" pitchFamily="34" charset="0"/>
                <a:ea typeface="ＭＳ Ｐゴシック" pitchFamily="34" charset="-128"/>
                <a:cs typeface="Times New Roman" pitchFamily="18" charset="0"/>
              </a:rPr>
              <a:t>low-grade or follicular CD20+ B-cell lymphoma.</a:t>
            </a:r>
            <a:r>
              <a:rPr lang="en-US" baseline="30000" smtClean="0">
                <a:latin typeface="Arial" pitchFamily="34" charset="0"/>
                <a:ea typeface="ＭＳ Ｐゴシック" pitchFamily="34" charset="-128"/>
                <a:cs typeface="Times New Roman" pitchFamily="18" charset="0"/>
              </a:rPr>
              <a:t>1</a:t>
            </a:r>
            <a:endParaRPr lang="en-US" smtClean="0">
              <a:latin typeface="Courier New" pitchFamily="49" charset="0"/>
              <a:ea typeface="ＭＳ Ｐゴシック" pitchFamily="34" charset="-128"/>
              <a:cs typeface="Times New Roman" pitchFamily="18" charset="0"/>
            </a:endParaRPr>
          </a:p>
          <a:p>
            <a:pPr marL="226108" indent="-226108"/>
            <a:r>
              <a:rPr lang="en-US" smtClean="0">
                <a:latin typeface="Arial" pitchFamily="34" charset="0"/>
                <a:ea typeface="ＭＳ Ｐゴシック" pitchFamily="34" charset="-128"/>
                <a:cs typeface="Times New Roman" pitchFamily="18" charset="0"/>
              </a:rPr>
              <a:t>Chimeric mouse/human anti-CD20 MAb.</a:t>
            </a:r>
            <a:endParaRPr lang="en-US" smtClean="0">
              <a:latin typeface="Courier New" pitchFamily="49" charset="0"/>
              <a:ea typeface="ＭＳ Ｐゴシック" pitchFamily="34" charset="-128"/>
              <a:cs typeface="Times New Roman" pitchFamily="18" charset="0"/>
            </a:endParaRPr>
          </a:p>
          <a:p>
            <a:pPr marL="226108" indent="-226108"/>
            <a:r>
              <a:rPr lang="en-US" smtClean="0">
                <a:latin typeface="Arial" pitchFamily="34" charset="0"/>
                <a:ea typeface="ＭＳ Ｐゴシック" pitchFamily="34" charset="-128"/>
                <a:cs typeface="Times New Roman" pitchFamily="18" charset="0"/>
              </a:rPr>
              <a:t>Human IgG1κ antibody with variable regions isolated from mouse anti-CD20 Mab.</a:t>
            </a:r>
            <a:endParaRPr lang="en-US" smtClean="0">
              <a:latin typeface="Courier New" pitchFamily="49" charset="0"/>
              <a:ea typeface="ＭＳ Ｐゴシック" pitchFamily="34" charset="-128"/>
              <a:cs typeface="Times New Roman" pitchFamily="18" charset="0"/>
            </a:endParaRPr>
          </a:p>
          <a:p>
            <a:pPr marL="226108" indent="-226108"/>
            <a:r>
              <a:rPr lang="en-US" smtClean="0">
                <a:latin typeface="Arial" pitchFamily="34" charset="0"/>
                <a:ea typeface="ＭＳ Ｐゴシック" pitchFamily="34" charset="-128"/>
                <a:cs typeface="Times New Roman" pitchFamily="18" charset="0"/>
              </a:rPr>
              <a:t>Binding to CD20 triggers apoptosis in lymphoma cell and mediates ADCC and complement dependent cytotoxicity.</a:t>
            </a:r>
            <a:r>
              <a:rPr lang="en-US" baseline="30000" smtClean="0">
                <a:latin typeface="Arial" pitchFamily="34" charset="0"/>
                <a:ea typeface="ＭＳ Ｐゴシック" pitchFamily="34" charset="-128"/>
                <a:cs typeface="Times New Roman" pitchFamily="18" charset="0"/>
              </a:rPr>
              <a:t>1</a:t>
            </a:r>
            <a:endParaRPr lang="en-US" smtClean="0">
              <a:latin typeface="Courier New" pitchFamily="49" charset="0"/>
              <a:ea typeface="ＭＳ Ｐゴシック" pitchFamily="34" charset="-128"/>
              <a:cs typeface="Times New Roman" pitchFamily="18" charset="0"/>
            </a:endParaRPr>
          </a:p>
          <a:p>
            <a:pPr marL="226108" indent="-226108"/>
            <a:r>
              <a:rPr lang="en-US" smtClean="0">
                <a:latin typeface="Arial" pitchFamily="34" charset="0"/>
                <a:ea typeface="ＭＳ Ｐゴシック" pitchFamily="34" charset="-128"/>
                <a:cs typeface="Times New Roman" pitchFamily="18" charset="0"/>
              </a:rPr>
              <a:t>Mouse/human construct compared to pure murine antibody:</a:t>
            </a:r>
            <a:endParaRPr lang="en-US" smtClean="0">
              <a:latin typeface="Courier New" pitchFamily="49" charset="0"/>
              <a:ea typeface="ＭＳ Ｐゴシック" pitchFamily="34" charset="-128"/>
              <a:cs typeface="Times New Roman" pitchFamily="18" charset="0"/>
            </a:endParaRPr>
          </a:p>
          <a:p>
            <a:pPr marL="565271" lvl="1" indent="-226108"/>
            <a:r>
              <a:rPr lang="en-US" smtClean="0">
                <a:latin typeface="Arial" pitchFamily="34" charset="0"/>
                <a:ea typeface="ＭＳ Ｐゴシック" pitchFamily="34" charset="-128"/>
                <a:cs typeface="Times New Roman" pitchFamily="18" charset="0"/>
              </a:rPr>
              <a:t>Less immunogenic</a:t>
            </a:r>
            <a:endParaRPr lang="en-US" smtClean="0">
              <a:latin typeface="Courier New" pitchFamily="49" charset="0"/>
              <a:ea typeface="ＭＳ Ｐゴシック" pitchFamily="34" charset="-128"/>
              <a:cs typeface="Times New Roman" pitchFamily="18" charset="0"/>
            </a:endParaRPr>
          </a:p>
          <a:p>
            <a:pPr marL="565271" lvl="1" indent="-226108"/>
            <a:r>
              <a:rPr lang="en-US" smtClean="0">
                <a:latin typeface="Arial" pitchFamily="34" charset="0"/>
                <a:ea typeface="ＭＳ Ｐゴシック" pitchFamily="34" charset="-128"/>
                <a:cs typeface="Times New Roman" pitchFamily="18" charset="0"/>
              </a:rPr>
              <a:t>Long half-life:</a:t>
            </a:r>
            <a:r>
              <a:rPr lang="en-US" baseline="30000" smtClean="0">
                <a:latin typeface="Arial" pitchFamily="34" charset="0"/>
                <a:ea typeface="ＭＳ Ｐゴシック" pitchFamily="34" charset="-128"/>
                <a:cs typeface="Times New Roman" pitchFamily="18" charset="0"/>
              </a:rPr>
              <a:t>1</a:t>
            </a:r>
            <a:endParaRPr lang="en-US" smtClean="0">
              <a:latin typeface="Courier New" pitchFamily="49" charset="0"/>
              <a:ea typeface="ＭＳ Ｐゴシック" pitchFamily="34" charset="-128"/>
              <a:cs typeface="Times New Roman" pitchFamily="18" charset="0"/>
            </a:endParaRPr>
          </a:p>
          <a:p>
            <a:pPr marL="904433" lvl="2" indent="-226108"/>
            <a:r>
              <a:rPr lang="en-US" smtClean="0">
                <a:latin typeface="Arial" pitchFamily="34" charset="0"/>
                <a:ea typeface="ＭＳ Ｐゴシック" pitchFamily="34" charset="-128"/>
                <a:cs typeface="Times New Roman" pitchFamily="18" charset="0"/>
              </a:rPr>
              <a:t>59.8 hours (range 11.1 to 104.6 hours) after first dose</a:t>
            </a:r>
            <a:endParaRPr lang="en-US" smtClean="0">
              <a:latin typeface="Courier New" pitchFamily="49" charset="0"/>
              <a:ea typeface="ＭＳ Ｐゴシック" pitchFamily="34" charset="-128"/>
              <a:cs typeface="Times New Roman" pitchFamily="18" charset="0"/>
            </a:endParaRPr>
          </a:p>
          <a:p>
            <a:pPr marL="904433" lvl="2" indent="-226108"/>
            <a:r>
              <a:rPr lang="en-US" smtClean="0">
                <a:latin typeface="Arial" pitchFamily="34" charset="0"/>
                <a:ea typeface="ＭＳ Ｐゴシック" pitchFamily="34" charset="-128"/>
                <a:cs typeface="Times New Roman" pitchFamily="18" charset="0"/>
              </a:rPr>
              <a:t>174 hours (range, 26 to 442 hours) after fourth dose</a:t>
            </a:r>
            <a:endParaRPr lang="en-US" smtClean="0">
              <a:latin typeface="Courier New" pitchFamily="49" charset="0"/>
              <a:ea typeface="ＭＳ Ｐゴシック" pitchFamily="34" charset="-128"/>
              <a:cs typeface="Times New Roman" pitchFamily="18" charset="0"/>
            </a:endParaRPr>
          </a:p>
          <a:p>
            <a:pPr marL="226108" indent="-226108"/>
            <a:r>
              <a:rPr lang="en-US" smtClean="0">
                <a:latin typeface="Arial" pitchFamily="34" charset="0"/>
                <a:ea typeface="ＭＳ Ｐゴシック" pitchFamily="34" charset="-128"/>
                <a:cs typeface="Times New Roman" pitchFamily="18" charset="0"/>
              </a:rPr>
              <a:t>Optimal role of rituximab in treatment of low-grade NHL continues to be defined.</a:t>
            </a:r>
            <a:endParaRPr lang="en-US" smtClean="0">
              <a:latin typeface="Courier New" pitchFamily="49" charset="0"/>
              <a:ea typeface="ＭＳ Ｐゴシック" pitchFamily="34" charset="-128"/>
              <a:cs typeface="Times New Roman" pitchFamily="18" charset="0"/>
            </a:endParaRPr>
          </a:p>
          <a:p>
            <a:pPr marL="226108" indent="-226108"/>
            <a:r>
              <a:rPr lang="en-US" smtClean="0">
                <a:latin typeface="Arial" pitchFamily="34" charset="0"/>
                <a:ea typeface="ＭＳ Ｐゴシック" pitchFamily="34" charset="-128"/>
                <a:cs typeface="Times New Roman" pitchFamily="18" charset="0"/>
              </a:rPr>
              <a:t>Standard regimen: 375 mg/m</a:t>
            </a:r>
            <a:r>
              <a:rPr lang="en-US" baseline="30000" smtClean="0">
                <a:latin typeface="Arial" pitchFamily="34" charset="0"/>
                <a:ea typeface="ＭＳ Ｐゴシック" pitchFamily="34" charset="-128"/>
                <a:cs typeface="Times New Roman" pitchFamily="18" charset="0"/>
              </a:rPr>
              <a:t>2</a:t>
            </a:r>
            <a:r>
              <a:rPr lang="en-US" smtClean="0">
                <a:latin typeface="Arial" pitchFamily="34" charset="0"/>
                <a:ea typeface="ＭＳ Ｐゴシック" pitchFamily="34" charset="-128"/>
                <a:cs typeface="Times New Roman" pitchFamily="18" charset="0"/>
              </a:rPr>
              <a:t> once weekly for 4 weeks.</a:t>
            </a:r>
            <a:r>
              <a:rPr lang="en-US" baseline="30000" smtClean="0">
                <a:latin typeface="Arial" pitchFamily="34" charset="0"/>
                <a:ea typeface="ＭＳ Ｐゴシック" pitchFamily="34" charset="-128"/>
                <a:cs typeface="Times New Roman" pitchFamily="18" charset="0"/>
              </a:rPr>
              <a:t>1</a:t>
            </a:r>
            <a:endParaRPr lang="en-US" smtClean="0">
              <a:latin typeface="Courier New" pitchFamily="49" charset="0"/>
              <a:ea typeface="ＭＳ Ｐゴシック" pitchFamily="34" charset="-128"/>
              <a:cs typeface="Times New Roman" pitchFamily="18" charset="0"/>
            </a:endParaRPr>
          </a:p>
          <a:p>
            <a:pPr marL="226108" indent="-226108"/>
            <a:r>
              <a:rPr lang="en-US" smtClean="0">
                <a:latin typeface="Arial" pitchFamily="34" charset="0"/>
                <a:ea typeface="ＭＳ Ｐゴシック" pitchFamily="34" charset="-128"/>
                <a:cs typeface="Times New Roman" pitchFamily="18" charset="0"/>
              </a:rPr>
              <a:t> </a:t>
            </a:r>
            <a:endParaRPr lang="en-US" smtClean="0">
              <a:latin typeface="Courier New" pitchFamily="49" charset="0"/>
              <a:ea typeface="ＭＳ Ｐゴシック" pitchFamily="34" charset="-128"/>
              <a:cs typeface="Times New Roman" pitchFamily="18" charset="0"/>
            </a:endParaRPr>
          </a:p>
          <a:p>
            <a:pPr marL="226108" indent="-226108"/>
            <a:r>
              <a:rPr lang="en-US" smtClean="0">
                <a:latin typeface="Arial" pitchFamily="34" charset="0"/>
                <a:ea typeface="ＭＳ Ｐゴシック" pitchFamily="34" charset="-128"/>
                <a:cs typeface="Times New Roman" pitchFamily="18" charset="0"/>
              </a:rPr>
              <a:t>Rituxan</a:t>
            </a:r>
            <a:r>
              <a:rPr lang="en-US" baseline="30000" smtClean="0">
                <a:latin typeface="Arial" pitchFamily="34" charset="0"/>
                <a:ea typeface="MS Mincho" pitchFamily="49" charset="-128"/>
                <a:sym typeface="Symbol" pitchFamily="18" charset="2"/>
              </a:rPr>
              <a:t></a:t>
            </a:r>
            <a:r>
              <a:rPr lang="en-US" smtClean="0">
                <a:latin typeface="Arial" pitchFamily="34" charset="0"/>
                <a:ea typeface="ＭＳ Ｐゴシック" pitchFamily="34" charset="-128"/>
                <a:cs typeface="Times New Roman" pitchFamily="18" charset="0"/>
              </a:rPr>
              <a:t> (Rituximab) [prescribing information]. South San Francisco, Ca: </a:t>
            </a:r>
            <a:br>
              <a:rPr lang="en-US" smtClean="0">
                <a:latin typeface="Arial" pitchFamily="34" charset="0"/>
                <a:ea typeface="ＭＳ Ｐゴシック" pitchFamily="34" charset="-128"/>
                <a:cs typeface="Times New Roman" pitchFamily="18" charset="0"/>
              </a:rPr>
            </a:br>
            <a:r>
              <a:rPr lang="en-US" smtClean="0">
                <a:latin typeface="Arial" pitchFamily="34" charset="0"/>
                <a:ea typeface="ＭＳ Ｐゴシック" pitchFamily="34" charset="-128"/>
                <a:cs typeface="Times New Roman" pitchFamily="18" charset="0"/>
              </a:rPr>
              <a:t>Genentech, Inc. 1997.</a:t>
            </a:r>
            <a:endParaRPr lang="en-US" smtClean="0">
              <a:latin typeface="Courier New" pitchFamily="49" charset="0"/>
              <a:ea typeface="ＭＳ Ｐゴシック" pitchFamily="34" charset="-128"/>
              <a:cs typeface="Times New Roman" pitchFamily="18" charset="0"/>
            </a:endParaRPr>
          </a:p>
          <a:p>
            <a:pPr marL="226108" indent="-226108"/>
            <a:endParaRPr lang="en-US" smtClean="0">
              <a:latin typeface="Arial" pitchFamily="34"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4294967295"/>
          </p:nvPr>
        </p:nvSpPr>
        <p:spPr bwMode="auto">
          <a:xfrm>
            <a:off x="3883827" y="8686488"/>
            <a:ext cx="2972590" cy="455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rgbClr val="FFFFFF"/>
                </a:solidFill>
                <a:latin typeface="Arial" pitchFamily="34" charset="0"/>
                <a:ea typeface="ＭＳ Ｐゴシック" pitchFamily="34" charset="-128"/>
              </a:defRPr>
            </a:lvl1pPr>
            <a:lvl2pPr marL="734852" indent="-282635" eaLnBrk="0" hangingPunct="0">
              <a:defRPr sz="2000">
                <a:solidFill>
                  <a:srgbClr val="FFFFFF"/>
                </a:solidFill>
                <a:latin typeface="Arial" pitchFamily="34" charset="0"/>
                <a:ea typeface="ＭＳ Ｐゴシック" pitchFamily="34" charset="-128"/>
              </a:defRPr>
            </a:lvl2pPr>
            <a:lvl3pPr marL="1130541" indent="-226108" eaLnBrk="0" hangingPunct="0">
              <a:defRPr sz="2000">
                <a:solidFill>
                  <a:srgbClr val="FFFFFF"/>
                </a:solidFill>
                <a:latin typeface="Arial" pitchFamily="34" charset="0"/>
                <a:ea typeface="ＭＳ Ｐゴシック" pitchFamily="34" charset="-128"/>
              </a:defRPr>
            </a:lvl3pPr>
            <a:lvl4pPr marL="1582758" indent="-226108" eaLnBrk="0" hangingPunct="0">
              <a:defRPr sz="2000">
                <a:solidFill>
                  <a:srgbClr val="FFFFFF"/>
                </a:solidFill>
                <a:latin typeface="Arial" pitchFamily="34" charset="0"/>
                <a:ea typeface="ＭＳ Ｐゴシック" pitchFamily="34" charset="-128"/>
              </a:defRPr>
            </a:lvl4pPr>
            <a:lvl5pPr marL="2034974" indent="-226108" eaLnBrk="0" hangingPunct="0">
              <a:defRPr sz="2000">
                <a:solidFill>
                  <a:srgbClr val="FFFFFF"/>
                </a:solidFill>
                <a:latin typeface="Arial" pitchFamily="34" charset="0"/>
                <a:ea typeface="ＭＳ Ｐゴシック" pitchFamily="34" charset="-128"/>
              </a:defRPr>
            </a:lvl5pPr>
            <a:lvl6pPr marL="2487191" indent="-226108"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39407" indent="-226108"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391624" indent="-226108"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43840" indent="-226108"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eaLnBrk="1" hangingPunct="1"/>
            <a:fld id="{2D061334-AC59-45DD-A3F6-F29029A1CCE4}" type="slidenum">
              <a:rPr lang="en-US"/>
              <a:pPr eaLnBrk="1" hangingPunct="1"/>
              <a:t>15</a:t>
            </a:fld>
            <a:endParaRPr lang="en-US"/>
          </a:p>
        </p:txBody>
      </p:sp>
      <p:sp>
        <p:nvSpPr>
          <p:cNvPr id="883714" name="Rectangle 2"/>
          <p:cNvSpPr>
            <a:spLocks noGrp="1" noRot="1" noChangeAspect="1" noChangeArrowheads="1"/>
          </p:cNvSpPr>
          <p:nvPr>
            <p:ph type="sldImg"/>
          </p:nvPr>
        </p:nvSpPr>
        <p:spPr>
          <a:xfrm>
            <a:off x="1447800" y="750888"/>
            <a:ext cx="3894138" cy="2919412"/>
          </a:xfrm>
          <a:ln w="12699" cap="flat">
            <a:solidFill>
              <a:schemeClr val="tx1"/>
            </a:solidFill>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883715" name="Rectangle 3"/>
          <p:cNvSpPr>
            <a:spLocks noGrp="1" noChangeArrowheads="1"/>
          </p:cNvSpPr>
          <p:nvPr>
            <p:ph type="body" idx="1"/>
          </p:nvPr>
        </p:nvSpPr>
        <p:spPr bwMode="auto">
          <a:xfrm>
            <a:off x="685010" y="3769402"/>
            <a:ext cx="5703134" cy="4673496"/>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92545" tIns="46273" rIns="92545" bIns="46273"/>
          <a:lstStyle/>
          <a:p>
            <a:pPr marL="226108" indent="-226108" defTabSz="855757">
              <a:defRPr/>
            </a:pPr>
            <a:r>
              <a:rPr lang="en-US" smtClean="0">
                <a:latin typeface="Arial" pitchFamily="34" charset="0"/>
                <a:ea typeface="ＭＳ Ｐゴシック" pitchFamily="34" charset="-128"/>
                <a:cs typeface="Times New Roman" pitchFamily="18" charset="0"/>
              </a:rPr>
              <a:t>CD20 is convenient target for antibody therapy, expressed in most but not all B-cell lymphomas, with some but not perfect specificity against lymphomas. </a:t>
            </a:r>
            <a:endParaRPr lang="en-US" smtClean="0">
              <a:latin typeface="Courier New" pitchFamily="49" charset="0"/>
              <a:ea typeface="ＭＳ Ｐゴシック" pitchFamily="34" charset="-128"/>
              <a:cs typeface="Times New Roman" pitchFamily="18" charset="0"/>
            </a:endParaRPr>
          </a:p>
          <a:p>
            <a:pPr marL="226108" indent="-226108" defTabSz="855757">
              <a:defRPr/>
            </a:pPr>
            <a:r>
              <a:rPr lang="en-US" smtClean="0">
                <a:latin typeface="Arial" pitchFamily="34" charset="0"/>
                <a:ea typeface="ＭＳ Ｐゴシック" pitchFamily="34" charset="-128"/>
                <a:cs typeface="Times New Roman" pitchFamily="18" charset="0"/>
              </a:rPr>
              <a:t>Target antigen should be as specific as possible to lymphoma to avoid binding of antibody to normal non-hematopoietic tissue or hematopoietic progenitor cells.</a:t>
            </a:r>
            <a:endParaRPr lang="en-US" smtClean="0">
              <a:latin typeface="Courier New" pitchFamily="49" charset="0"/>
              <a:ea typeface="ＭＳ Ｐゴシック" pitchFamily="34" charset="-128"/>
              <a:cs typeface="Times New Roman" pitchFamily="18" charset="0"/>
            </a:endParaRPr>
          </a:p>
          <a:p>
            <a:pPr marL="226108" indent="-226108" defTabSz="855757">
              <a:defRPr/>
            </a:pPr>
            <a:r>
              <a:rPr lang="en-US" smtClean="0">
                <a:latin typeface="Arial" pitchFamily="34" charset="0"/>
                <a:ea typeface="ＭＳ Ｐゴシック" pitchFamily="34" charset="-128"/>
                <a:cs typeface="Times New Roman" pitchFamily="18" charset="0"/>
              </a:rPr>
              <a:t>Like normal B cells, malignant B cells are characterized by expression of specific surface antigens according to their differentiation stage.</a:t>
            </a:r>
            <a:endParaRPr lang="en-US" smtClean="0">
              <a:latin typeface="Courier New" pitchFamily="49" charset="0"/>
              <a:ea typeface="ＭＳ Ｐゴシック" pitchFamily="34" charset="-128"/>
              <a:cs typeface="Times New Roman" pitchFamily="18" charset="0"/>
            </a:endParaRPr>
          </a:p>
          <a:p>
            <a:pPr marL="226108" indent="-226108" defTabSz="855757">
              <a:defRPr/>
            </a:pPr>
            <a:r>
              <a:rPr lang="en-US" smtClean="0">
                <a:latin typeface="Arial" pitchFamily="34" charset="0"/>
                <a:ea typeface="ＭＳ Ｐゴシック" pitchFamily="34" charset="-128"/>
                <a:cs typeface="Times New Roman" pitchFamily="18" charset="0"/>
              </a:rPr>
              <a:t>CD20 antigen:</a:t>
            </a:r>
            <a:endParaRPr lang="en-US" smtClean="0">
              <a:latin typeface="Courier New" pitchFamily="49" charset="0"/>
              <a:ea typeface="ＭＳ Ｐゴシック" pitchFamily="34" charset="-128"/>
              <a:cs typeface="Times New Roman" pitchFamily="18" charset="0"/>
            </a:endParaRPr>
          </a:p>
          <a:p>
            <a:pPr marL="665763" lvl="1" indent="-226108" defTabSz="855757">
              <a:defRPr/>
            </a:pPr>
            <a:r>
              <a:rPr lang="en-US" smtClean="0">
                <a:latin typeface="Arial" pitchFamily="34" charset="0"/>
                <a:ea typeface="ＭＳ Ｐゴシック" pitchFamily="34" charset="-128"/>
                <a:cs typeface="Times New Roman" pitchFamily="18" charset="0"/>
              </a:rPr>
              <a:t>Expressed in &gt;90% of B-cell lymphomas and chronic lymphocytic leukemias, </a:t>
            </a:r>
            <a:br>
              <a:rPr lang="en-US" smtClean="0">
                <a:latin typeface="Arial" pitchFamily="34" charset="0"/>
                <a:ea typeface="ＭＳ Ｐゴシック" pitchFamily="34" charset="-128"/>
                <a:cs typeface="Times New Roman" pitchFamily="18" charset="0"/>
              </a:rPr>
            </a:br>
            <a:r>
              <a:rPr lang="en-US" smtClean="0">
                <a:latin typeface="Arial" pitchFamily="34" charset="0"/>
                <a:ea typeface="ＭＳ Ｐゴシック" pitchFamily="34" charset="-128"/>
                <a:cs typeface="Times New Roman" pitchFamily="18" charset="0"/>
              </a:rPr>
              <a:t>and 50% of pre-B cell acute lymphoblastic leukemias</a:t>
            </a:r>
            <a:endParaRPr lang="en-US" smtClean="0">
              <a:latin typeface="Courier New" pitchFamily="49" charset="0"/>
              <a:ea typeface="ＭＳ Ｐゴシック" pitchFamily="34" charset="-128"/>
              <a:cs typeface="Times New Roman" pitchFamily="18" charset="0"/>
            </a:endParaRPr>
          </a:p>
          <a:p>
            <a:pPr marL="665763" lvl="1" indent="-226108" defTabSz="855757">
              <a:defRPr/>
            </a:pPr>
            <a:r>
              <a:rPr lang="en-US" smtClean="0">
                <a:latin typeface="Arial" pitchFamily="34" charset="0"/>
                <a:ea typeface="ＭＳ Ｐゴシック" pitchFamily="34" charset="-128"/>
                <a:cs typeface="Times New Roman" pitchFamily="18" charset="0"/>
              </a:rPr>
              <a:t>Present on normal B cells from pre-B cell stage to the activated B cell stage</a:t>
            </a:r>
            <a:endParaRPr lang="en-US" smtClean="0">
              <a:latin typeface="Courier New" pitchFamily="49" charset="0"/>
              <a:ea typeface="ＭＳ Ｐゴシック" pitchFamily="34" charset="-128"/>
              <a:cs typeface="Times New Roman" pitchFamily="18" charset="0"/>
            </a:endParaRPr>
          </a:p>
          <a:p>
            <a:pPr marL="665763" lvl="1" indent="-226108" defTabSz="855757">
              <a:defRPr/>
            </a:pPr>
            <a:r>
              <a:rPr lang="en-US" smtClean="0">
                <a:latin typeface="Arial" pitchFamily="34" charset="0"/>
                <a:ea typeface="ＭＳ Ｐゴシック" pitchFamily="34" charset="-128"/>
                <a:cs typeface="Times New Roman" pitchFamily="18" charset="0"/>
              </a:rPr>
              <a:t>Not expressed on stem cells, plasma cells, or cells of other lineage</a:t>
            </a:r>
            <a:endParaRPr lang="en-US" smtClean="0">
              <a:latin typeface="Courier New" pitchFamily="49" charset="0"/>
              <a:ea typeface="ＭＳ Ｐゴシック" pitchFamily="34" charset="-128"/>
              <a:cs typeface="Times New Roman" pitchFamily="18" charset="0"/>
            </a:endParaRPr>
          </a:p>
          <a:p>
            <a:pPr marL="665763" lvl="1" indent="-226108" defTabSz="855757">
              <a:defRPr/>
            </a:pPr>
            <a:r>
              <a:rPr lang="en-US" smtClean="0">
                <a:latin typeface="Arial" pitchFamily="34" charset="0"/>
                <a:ea typeface="ＭＳ Ｐゴシック" pitchFamily="34" charset="-128"/>
                <a:cs typeface="Times New Roman" pitchFamily="18" charset="0"/>
              </a:rPr>
              <a:t>Does not circulate in plasma as free protein, which would compete with </a:t>
            </a:r>
            <a:br>
              <a:rPr lang="en-US" smtClean="0">
                <a:latin typeface="Arial" pitchFamily="34" charset="0"/>
                <a:ea typeface="ＭＳ Ｐゴシック" pitchFamily="34" charset="-128"/>
                <a:cs typeface="Times New Roman" pitchFamily="18" charset="0"/>
              </a:rPr>
            </a:br>
            <a:r>
              <a:rPr lang="en-US" smtClean="0">
                <a:latin typeface="Arial" pitchFamily="34" charset="0"/>
                <a:ea typeface="ＭＳ Ｐゴシック" pitchFamily="34" charset="-128"/>
                <a:cs typeface="Times New Roman" pitchFamily="18" charset="0"/>
              </a:rPr>
              <a:t>antibody binding to lymphoma cells</a:t>
            </a:r>
            <a:r>
              <a:rPr lang="en-US" baseline="30000" smtClean="0">
                <a:latin typeface="Arial" pitchFamily="34" charset="0"/>
                <a:ea typeface="ＭＳ Ｐゴシック" pitchFamily="34" charset="-128"/>
                <a:cs typeface="Times New Roman" pitchFamily="18" charset="0"/>
              </a:rPr>
              <a:t>1</a:t>
            </a:r>
            <a:endParaRPr lang="en-US" smtClean="0">
              <a:latin typeface="Courier New" pitchFamily="49" charset="0"/>
              <a:ea typeface="ＭＳ Ｐゴシック" pitchFamily="34" charset="-128"/>
              <a:cs typeface="Times New Roman" pitchFamily="18" charset="0"/>
            </a:endParaRPr>
          </a:p>
          <a:p>
            <a:pPr marL="226108" indent="-226108" defTabSz="855757">
              <a:defRPr/>
            </a:pPr>
            <a:r>
              <a:rPr lang="en-US" smtClean="0">
                <a:latin typeface="Arial" pitchFamily="34" charset="0"/>
                <a:ea typeface="ＭＳ Ｐゴシック" pitchFamily="34" charset="-128"/>
                <a:cs typeface="Times New Roman" pitchFamily="18" charset="0"/>
              </a:rPr>
              <a:t>Anti-CD20 MAbs can be useful in treating lymphoma, but with limitations:</a:t>
            </a:r>
            <a:endParaRPr lang="en-US" smtClean="0">
              <a:latin typeface="Courier New" pitchFamily="49" charset="0"/>
              <a:ea typeface="ＭＳ Ｐゴシック" pitchFamily="34" charset="-128"/>
              <a:cs typeface="Times New Roman" pitchFamily="18" charset="0"/>
            </a:endParaRPr>
          </a:p>
          <a:p>
            <a:pPr marL="665763" lvl="1" indent="-226108" defTabSz="855757">
              <a:defRPr/>
            </a:pPr>
            <a:r>
              <a:rPr lang="en-US" smtClean="0">
                <a:latin typeface="Arial" pitchFamily="34" charset="0"/>
                <a:ea typeface="ＭＳ Ｐゴシック" pitchFamily="34" charset="-128"/>
                <a:cs typeface="Times New Roman" pitchFamily="18" charset="0"/>
              </a:rPr>
              <a:t>Not entirely specific against lymphoma</a:t>
            </a:r>
            <a:endParaRPr lang="en-US" smtClean="0">
              <a:latin typeface="Courier New" pitchFamily="49" charset="0"/>
              <a:ea typeface="ＭＳ Ｐゴシック" pitchFamily="34" charset="-128"/>
              <a:cs typeface="Times New Roman" pitchFamily="18" charset="0"/>
            </a:endParaRPr>
          </a:p>
          <a:p>
            <a:pPr marL="665763" lvl="1" indent="-226108" defTabSz="855757">
              <a:defRPr/>
            </a:pPr>
            <a:r>
              <a:rPr lang="en-US" smtClean="0">
                <a:latin typeface="Arial" pitchFamily="34" charset="0"/>
                <a:ea typeface="ＭＳ Ｐゴシック" pitchFamily="34" charset="-128"/>
                <a:cs typeface="Times New Roman" pitchFamily="18" charset="0"/>
              </a:rPr>
              <a:t>Not effective against minority of B-cell lymphomas that do not express CD20</a:t>
            </a:r>
            <a:endParaRPr lang="en-US" smtClean="0">
              <a:latin typeface="Courier New" pitchFamily="49" charset="0"/>
              <a:ea typeface="ＭＳ Ｐゴシック" pitchFamily="34" charset="-128"/>
              <a:cs typeface="Times New Roman" pitchFamily="18" charset="0"/>
            </a:endParaRPr>
          </a:p>
          <a:p>
            <a:pPr marL="226108" indent="-226108" defTabSz="855757">
              <a:defRPr/>
            </a:pPr>
            <a:r>
              <a:rPr lang="en-US" smtClean="0">
                <a:latin typeface="Arial" pitchFamily="34" charset="0"/>
                <a:ea typeface="ＭＳ Ｐゴシック" pitchFamily="34" charset="-128"/>
                <a:cs typeface="Times New Roman" pitchFamily="18" charset="0"/>
              </a:rPr>
              <a:t> </a:t>
            </a:r>
            <a:endParaRPr lang="en-US" smtClean="0">
              <a:latin typeface="Courier New" pitchFamily="49" charset="0"/>
              <a:ea typeface="ＭＳ Ｐゴシック" pitchFamily="34" charset="-128"/>
              <a:cs typeface="Times New Roman" pitchFamily="18" charset="0"/>
            </a:endParaRPr>
          </a:p>
          <a:p>
            <a:pPr marL="226108" indent="-226108" defTabSz="855757">
              <a:defRPr/>
            </a:pPr>
            <a:r>
              <a:rPr lang="en-US" smtClean="0">
                <a:latin typeface="Arial" pitchFamily="34" charset="0"/>
                <a:ea typeface="ＭＳ Ｐゴシック" pitchFamily="34" charset="-128"/>
                <a:cs typeface="Times New Roman" pitchFamily="18" charset="0"/>
              </a:rPr>
              <a:t>Rituxan</a:t>
            </a:r>
            <a:r>
              <a:rPr lang="en-US" baseline="30000" smtClean="0">
                <a:latin typeface="Arial" pitchFamily="34" charset="0"/>
                <a:ea typeface="MS Mincho" pitchFamily="49" charset="-128"/>
                <a:sym typeface="Symbol" pitchFamily="18" charset="2"/>
              </a:rPr>
              <a:t></a:t>
            </a:r>
            <a:r>
              <a:rPr lang="en-US" smtClean="0">
                <a:latin typeface="Arial" pitchFamily="34" charset="0"/>
                <a:ea typeface="ＭＳ Ｐゴシック" pitchFamily="34" charset="-128"/>
                <a:cs typeface="Times New Roman" pitchFamily="18" charset="0"/>
              </a:rPr>
              <a:t> (Rituximab) [prescribing information]. South San Francisco, Ca: </a:t>
            </a:r>
            <a:br>
              <a:rPr lang="en-US" smtClean="0">
                <a:latin typeface="Arial" pitchFamily="34" charset="0"/>
                <a:ea typeface="ＭＳ Ｐゴシック" pitchFamily="34" charset="-128"/>
                <a:cs typeface="Times New Roman" pitchFamily="18" charset="0"/>
              </a:rPr>
            </a:br>
            <a:r>
              <a:rPr lang="en-US" smtClean="0">
                <a:latin typeface="Arial" pitchFamily="34" charset="0"/>
                <a:ea typeface="ＭＳ Ｐゴシック" pitchFamily="34" charset="-128"/>
                <a:cs typeface="Times New Roman" pitchFamily="18" charset="0"/>
              </a:rPr>
              <a:t>Genentech, Inc. 1997.</a:t>
            </a:r>
            <a:endParaRPr lang="en-US" smtClean="0">
              <a:latin typeface="Courier New" pitchFamily="49" charset="0"/>
              <a:ea typeface="ＭＳ Ｐゴシック" pitchFamily="34" charset="-128"/>
              <a:cs typeface="Times New Roman" pitchFamily="18" charset="0"/>
            </a:endParaRPr>
          </a:p>
          <a:p>
            <a:pPr marL="226108" indent="-226108" defTabSz="855757">
              <a:defRPr/>
            </a:pPr>
            <a:r>
              <a:rPr lang="en-US" smtClean="0">
                <a:latin typeface="Arial" pitchFamily="34" charset="0"/>
                <a:ea typeface="MS Mincho" pitchFamily="49" charset="-128"/>
              </a:rPr>
              <a:t>Feuring-Buske M, Buske C, Unterhalt M, Hiddemann W. Recent advances in antigen-targeted therapy in non-Hodgkin</a:t>
            </a:r>
            <a:r>
              <a:rPr lang="ja-JP" altLang="en-US" smtClean="0">
                <a:latin typeface="Arial" pitchFamily="34" charset="0"/>
                <a:ea typeface="MS Mincho" pitchFamily="49" charset="-128"/>
              </a:rPr>
              <a:t>’</a:t>
            </a:r>
            <a:r>
              <a:rPr lang="en-US" altLang="ja-JP" smtClean="0">
                <a:latin typeface="Arial" pitchFamily="34" charset="0"/>
                <a:ea typeface="MS Mincho" pitchFamily="49" charset="-128"/>
              </a:rPr>
              <a:t>s lymphoma. </a:t>
            </a:r>
            <a:r>
              <a:rPr lang="en-US" altLang="ja-JP" i="1" smtClean="0">
                <a:latin typeface="Arial" pitchFamily="34" charset="0"/>
                <a:ea typeface="MS Mincho" pitchFamily="49" charset="-128"/>
              </a:rPr>
              <a:t>Ann Hematol.</a:t>
            </a:r>
            <a:r>
              <a:rPr lang="en-US" altLang="ja-JP" smtClean="0">
                <a:latin typeface="Arial" pitchFamily="34" charset="0"/>
                <a:ea typeface="MS Mincho" pitchFamily="49" charset="-128"/>
              </a:rPr>
              <a:t> 2000;79:167–174.</a:t>
            </a:r>
            <a:r>
              <a:rPr lang="en-US" altLang="ja-JP" smtClean="0">
                <a:latin typeface="Arial" pitchFamily="34" charset="0"/>
                <a:ea typeface="ＭＳ Ｐゴシック" pitchFamily="34" charset="-128"/>
              </a:rPr>
              <a:t> </a:t>
            </a:r>
            <a:endParaRPr lang="en-US" smtClean="0">
              <a:latin typeface="Arial" pitchFamily="34"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Rot="1" noChangeAspect="1" noChangeArrowheads="1" noTextEdit="1"/>
          </p:cNvSpPr>
          <p:nvPr>
            <p:ph type="sldImg"/>
          </p:nvPr>
        </p:nvSpPr>
        <p:spPr>
          <a:xfrm>
            <a:off x="1144588" y="685800"/>
            <a:ext cx="4570412" cy="3429000"/>
          </a:xfrm>
          <a:ln/>
        </p:spPr>
      </p:sp>
      <p:sp>
        <p:nvSpPr>
          <p:cNvPr id="108546" name="Rectangle 3"/>
          <p:cNvSpPr>
            <a:spLocks noGrp="1" noChangeArrowheads="1"/>
          </p:cNvSpPr>
          <p:nvPr>
            <p:ph type="body" idx="1"/>
          </p:nvPr>
        </p:nvSpPr>
        <p:spPr>
          <a:xfrm>
            <a:off x="686592" y="4344025"/>
            <a:ext cx="5484818" cy="41144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077" y="915025"/>
            <a:ext cx="4056265" cy="313388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82060" tIns="41030" rIns="82060" bIns="41030" anchor="ctr"/>
          <a:lstStyle/>
          <a:p>
            <a:pPr>
              <a:defRPr/>
            </a:pPr>
            <a:endParaRPr lang="en-US"/>
          </a:p>
        </p:txBody>
      </p:sp>
      <p:sp>
        <p:nvSpPr>
          <p:cNvPr id="4098" name="Text Box 2"/>
          <p:cNvSpPr>
            <a:spLocks noGrp="1" noChangeArrowheads="1"/>
          </p:cNvSpPr>
          <p:nvPr>
            <p:ph type="body"/>
          </p:nvPr>
        </p:nvSpPr>
        <p:spPr bwMode="auto">
          <a:xfrm>
            <a:off x="1045707" y="4353394"/>
            <a:ext cx="4771333" cy="3477406"/>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84791" indent="-84791">
              <a:lnSpc>
                <a:spcPct val="93000"/>
              </a:lnSpc>
              <a:spcBef>
                <a:spcPct val="0"/>
              </a:spcBef>
              <a:buSzPct val="45000"/>
              <a:tabLst>
                <a:tab pos="716009" algn="l"/>
                <a:tab pos="1432019" algn="l"/>
                <a:tab pos="2148028" algn="l"/>
                <a:tab pos="2864038" algn="l"/>
                <a:tab pos="3580047" algn="l"/>
                <a:tab pos="4296057" algn="l"/>
                <a:tab pos="5012066" algn="l"/>
              </a:tabLst>
            </a:pPr>
            <a:r>
              <a:rPr lang="en-GB" dirty="0">
                <a:solidFill>
                  <a:srgbClr val="000000"/>
                </a:solidFill>
              </a:rPr>
              <a:t>Mary: for sentence Based on the results…. Changed last part of sentence to “…patients requiring” (removed extra patient)</a:t>
            </a:r>
          </a:p>
          <a:p>
            <a:pPr marL="84791" indent="-84791">
              <a:lnSpc>
                <a:spcPct val="93000"/>
              </a:lnSpc>
              <a:spcBef>
                <a:spcPct val="0"/>
              </a:spcBef>
              <a:buSzPct val="45000"/>
              <a:tabLst>
                <a:tab pos="716009" algn="l"/>
                <a:tab pos="1432019" algn="l"/>
                <a:tab pos="2148028" algn="l"/>
                <a:tab pos="2864038" algn="l"/>
                <a:tab pos="3580047" algn="l"/>
                <a:tab pos="4296057" algn="l"/>
                <a:tab pos="5012066" algn="l"/>
              </a:tabLst>
            </a:pPr>
            <a:r>
              <a:rPr lang="en-GB" dirty="0" err="1">
                <a:solidFill>
                  <a:srgbClr val="FF0000"/>
                </a:solidFill>
              </a:rPr>
              <a:t>Hema</a:t>
            </a:r>
            <a:r>
              <a:rPr lang="en-GB" dirty="0">
                <a:solidFill>
                  <a:srgbClr val="FF0000"/>
                </a:solidFill>
              </a:rPr>
              <a:t> –Changed “Patient” to “Patients” in the title.</a:t>
            </a:r>
          </a:p>
          <a:p>
            <a:pPr marL="84791" indent="-84791">
              <a:lnSpc>
                <a:spcPct val="93000"/>
              </a:lnSpc>
              <a:spcBef>
                <a:spcPct val="0"/>
              </a:spcBef>
              <a:buSzPct val="45000"/>
              <a:tabLst>
                <a:tab pos="716009" algn="l"/>
                <a:tab pos="1432019" algn="l"/>
                <a:tab pos="2148028" algn="l"/>
                <a:tab pos="2864038" algn="l"/>
                <a:tab pos="3580047" algn="l"/>
                <a:tab pos="4296057" algn="l"/>
                <a:tab pos="5012066" algn="l"/>
              </a:tabLst>
            </a:pPr>
            <a:endParaRPr lang="en-GB" dirty="0">
              <a:solidFill>
                <a:srgbClr val="000000"/>
              </a:solidFill>
            </a:endParaRPr>
          </a:p>
          <a:p>
            <a:pPr marL="84791" indent="-84791">
              <a:lnSpc>
                <a:spcPct val="93000"/>
              </a:lnSpc>
              <a:spcBef>
                <a:spcPct val="0"/>
              </a:spcBef>
              <a:buSzPct val="45000"/>
              <a:tabLst>
                <a:tab pos="716009" algn="l"/>
                <a:tab pos="1432019" algn="l"/>
                <a:tab pos="2148028" algn="l"/>
                <a:tab pos="2864038" algn="l"/>
                <a:tab pos="3580047" algn="l"/>
                <a:tab pos="4296057" algn="l"/>
                <a:tab pos="5012066" algn="l"/>
              </a:tabLst>
            </a:pPr>
            <a:r>
              <a:rPr lang="en-GB" dirty="0">
                <a:solidFill>
                  <a:srgbClr val="000000"/>
                </a:solidFill>
              </a:rPr>
              <a:t>Meta-analysis of overall survival among patients who received rituximab with chemotherapy (R-chemo) or chemotherapy alone. Overall survival is shown as the hazard ratio (HR) for death from any cause. A) Overall survival for all patients with indolent or mantle cell lymphoma. B) Overall survival for the subgroups of patients with follicular lymphoma or mantle cell lymphoma. N = number of events; n = number of patients. Solid squares represent risk estimates for the single studies. The size of the squares represents the weight assigned to the individual study in the meta-analysis and is proportional to the inverse variance of the estimate. Horizontal lines indicate 95% confidence intervals (CIs). Wide confidence intervals were truncated with an arrow. The diamonds show the 95% confidence intervals for the pooled hazard ratios. Values less than 1.0 indicate hazard ratios that </a:t>
            </a:r>
            <a:r>
              <a:rPr lang="en-GB" dirty="0" err="1">
                <a:solidFill>
                  <a:srgbClr val="000000"/>
                </a:solidFill>
              </a:rPr>
              <a:t>favor</a:t>
            </a:r>
            <a:r>
              <a:rPr lang="en-GB" dirty="0">
                <a:solidFill>
                  <a:srgbClr val="000000"/>
                </a:solidFill>
              </a:rPr>
              <a:t> R-chemo. *Includes unpublished data provided by the investigators in October 2005.</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Rot="1" noChangeAspect="1" noTextEdit="1"/>
          </p:cNvSpPr>
          <p:nvPr>
            <p:ph type="sldImg"/>
          </p:nvPr>
        </p:nvSpPr>
        <p:spPr>
          <a:xfrm>
            <a:off x="1143000" y="684213"/>
            <a:ext cx="4572000" cy="3429000"/>
          </a:xfrm>
          <a:ln w="12700">
            <a:solidFill>
              <a:srgbClr val="000000"/>
            </a:solidFill>
          </a:ln>
        </p:spPr>
      </p:sp>
      <p:sp>
        <p:nvSpPr>
          <p:cNvPr id="130050" name="Rectangle 3"/>
          <p:cNvSpPr>
            <a:spLocks noGrp="1"/>
          </p:cNvSpPr>
          <p:nvPr>
            <p:ph type="body" idx="1"/>
          </p:nvPr>
        </p:nvSpPr>
        <p:spPr bwMode="auto">
          <a:xfrm>
            <a:off x="914400" y="4342464"/>
            <a:ext cx="5029200" cy="4117610"/>
          </a:xfrm>
          <a:noFill/>
          <a:ln>
            <a:solidFill>
              <a:srgbClr val="000000"/>
            </a:solidFill>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txBody>
          <a:bodyPr lIns="92290" tIns="46145" rIns="92290" bIns="46145"/>
          <a:lstStyle/>
          <a:p>
            <a:pPr defTabSz="920135"/>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7"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3" tIns="41027" rIns="82053" bIns="41027" anchor="ctr"/>
          <a:lstStyle/>
          <a:p>
            <a:endParaRPr lang="en-US" dirty="0"/>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dirty="0">
                <a:latin typeface="Arial" charset="0"/>
                <a:ea typeface="msgothic" charset="0"/>
                <a:cs typeface="msgothic" charset="0"/>
              </a:rPr>
              <a:t>Failure-free survival (FFS) and overall survival (OS) according to maintenance rituximab (MR) therapy or observation (OBS) by induction treatment. MR significantly prolonged FFS after (A) cyclophosphamide, doxorubicin, vincristine, and prednisone (CHOP) but not after (B) rituximab with CHOP (R-CHOP). No significant differences were observed in OS after (C) CHOP (hazard ratio [HR] = 0.73; 95% CI, 0.43 to 1.27; P = .27) or (D) R-CHOP (HR = 1.28; 95% CI, 0.65 to 2.53; P = .48).</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222" y="1630036"/>
            <a:ext cx="8882041" cy="6863396"/>
          </a:xfrm>
          <a:prstGeom prst="rect">
            <a:avLst/>
          </a:prstGeom>
        </p:spPr>
      </p:pic>
      <p:pic>
        <p:nvPicPr>
          <p:cNvPr id="9" name="Picture 8" descr="MSKCC_logo_hor_s_rev_rgb_15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775" y="402166"/>
            <a:ext cx="2158312" cy="664760"/>
          </a:xfrm>
          <a:prstGeom prst="rect">
            <a:avLst/>
          </a:prstGeom>
        </p:spPr>
      </p:pic>
      <p:sp>
        <p:nvSpPr>
          <p:cNvPr id="2" name="Title 1"/>
          <p:cNvSpPr>
            <a:spLocks noGrp="1"/>
          </p:cNvSpPr>
          <p:nvPr>
            <p:ph type="ctrTitle"/>
          </p:nvPr>
        </p:nvSpPr>
        <p:spPr>
          <a:xfrm>
            <a:off x="427675" y="2223345"/>
            <a:ext cx="7772400" cy="1470025"/>
          </a:xfrm>
        </p:spPr>
        <p:txBody>
          <a:bodyPr>
            <a:normAutofit/>
          </a:bodyPr>
          <a:lstStyle>
            <a:lvl1pPr>
              <a:defRPr sz="40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27675" y="4691832"/>
            <a:ext cx="6400800" cy="1306986"/>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Footer Placeholder 9"/>
          <p:cNvSpPr>
            <a:spLocks noGrp="1"/>
          </p:cNvSpPr>
          <p:nvPr>
            <p:ph type="ftr" sz="quarter" idx="10"/>
          </p:nvPr>
        </p:nvSpPr>
        <p:spPr/>
        <p:txBody>
          <a:bodyPr/>
          <a:lstStyle>
            <a:lvl1pPr>
              <a:defRPr>
                <a:solidFill>
                  <a:srgbClr val="FFFFFF"/>
                </a:solidFill>
              </a:defRPr>
            </a:lvl1pPr>
          </a:lstStyle>
          <a:p>
            <a:r>
              <a:rPr lang="en-US" dirty="0" smtClean="0"/>
              <a:t>Date or Reference</a:t>
            </a:r>
            <a:endParaRPr lang="en-US" dirty="0"/>
          </a:p>
        </p:txBody>
      </p:sp>
      <p:sp>
        <p:nvSpPr>
          <p:cNvPr id="11" name="Slide Number Placeholder 10"/>
          <p:cNvSpPr>
            <a:spLocks noGrp="1"/>
          </p:cNvSpPr>
          <p:nvPr>
            <p:ph type="sldNum" sz="quarter" idx="11"/>
          </p:nvPr>
        </p:nvSpPr>
        <p:spPr/>
        <p:txBody>
          <a:bodyPr/>
          <a:lstStyle>
            <a:lvl1pPr algn="ct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1643623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437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381000" y="1884876"/>
            <a:ext cx="8455025" cy="431452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0"/>
          </p:nvPr>
        </p:nvSpPr>
        <p:spPr>
          <a:xfrm>
            <a:off x="328613" y="1282700"/>
            <a:ext cx="8486775" cy="477838"/>
          </a:xfrm>
        </p:spPr>
        <p:txBody>
          <a:bodyPr/>
          <a:lstStyle>
            <a:lvl1pPr marL="0" indent="0" algn="ctr">
              <a:buFontTx/>
              <a:buNone/>
              <a:defRPr u="none"/>
            </a:lvl1pPr>
          </a:lstStyle>
          <a:p>
            <a:pPr lvl="0"/>
            <a:endParaRPr lang="en-US" dirty="0"/>
          </a:p>
        </p:txBody>
      </p:sp>
    </p:spTree>
    <p:extLst>
      <p:ext uri="{BB962C8B-B14F-4D97-AF65-F5344CB8AC3E}">
        <p14:creationId xmlns:p14="http://schemas.microsoft.com/office/powerpoint/2010/main" val="3554803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3594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869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0058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7852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9797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8793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811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3371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53949" y="1270072"/>
            <a:ext cx="8545707" cy="48892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53949" y="6356350"/>
            <a:ext cx="2895600" cy="365125"/>
          </a:xfrm>
        </p:spPr>
        <p:txBody>
          <a:bodyPr/>
          <a:lstStyle>
            <a:lvl1pPr>
              <a:defRPr>
                <a:solidFill>
                  <a:schemeClr val="tx1"/>
                </a:solidFill>
              </a:defRPr>
            </a:lvl1pPr>
          </a:lstStyle>
          <a:p>
            <a:r>
              <a:rPr lang="en-US" dirty="0" smtClean="0"/>
              <a:t>Footer</a:t>
            </a:r>
            <a:endParaRPr lang="en-US" dirty="0"/>
          </a:p>
        </p:txBody>
      </p:sp>
      <p:sp>
        <p:nvSpPr>
          <p:cNvPr id="6" name="Slide Number Placeholder 5"/>
          <p:cNvSpPr>
            <a:spLocks noGrp="1"/>
          </p:cNvSpPr>
          <p:nvPr>
            <p:ph type="sldNum" sz="quarter" idx="12"/>
          </p:nvPr>
        </p:nvSpPr>
        <p:spPr>
          <a:xfrm>
            <a:off x="3675063" y="6356350"/>
            <a:ext cx="2133600" cy="365125"/>
          </a:xfrm>
        </p:spPr>
        <p:txBody>
          <a:bodyPr/>
          <a:lstStyle>
            <a:lvl1pPr>
              <a:defRPr>
                <a:solidFill>
                  <a:srgbClr val="000000"/>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3170601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9712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8421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82926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6459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3870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122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457200" y="2032000"/>
            <a:ext cx="8229600" cy="20124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smtClean="0">
                <a:solidFill>
                  <a:prstClr val="black"/>
                </a:solidFill>
              </a:rPr>
              <a:t>This activity is provided</a:t>
            </a:r>
          </a:p>
          <a:p>
            <a:r>
              <a:rPr lang="en-US" dirty="0" smtClean="0">
                <a:solidFill>
                  <a:prstClr val="black"/>
                </a:solidFill>
              </a:rPr>
              <a:t>by </a:t>
            </a:r>
            <a:r>
              <a:rPr lang="en-US" dirty="0" err="1" smtClean="0">
                <a:solidFill>
                  <a:prstClr val="black"/>
                </a:solidFill>
              </a:rPr>
              <a:t>prIME</a:t>
            </a:r>
            <a:r>
              <a:rPr lang="en-US" dirty="0" smtClean="0">
                <a:solidFill>
                  <a:prstClr val="black"/>
                </a:solidFill>
              </a:rPr>
              <a:t> Oncology.</a:t>
            </a:r>
            <a:endParaRPr lang="en-US" dirty="0">
              <a:solidFill>
                <a:prstClr val="black"/>
              </a:solidFill>
            </a:endParaRPr>
          </a:p>
        </p:txBody>
      </p:sp>
      <p:pic>
        <p:nvPicPr>
          <p:cNvPr id="8" name="Picture 7" descr="Prime_Logo_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90277" y="4044462"/>
            <a:ext cx="2219018" cy="1438704"/>
          </a:xfrm>
          <a:prstGeom prst="rect">
            <a:avLst/>
          </a:prstGeom>
        </p:spPr>
      </p:pic>
    </p:spTree>
    <p:extLst>
      <p:ext uri="{BB962C8B-B14F-4D97-AF65-F5344CB8AC3E}">
        <p14:creationId xmlns:p14="http://schemas.microsoft.com/office/powerpoint/2010/main" val="33119808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457200" y="2032000"/>
            <a:ext cx="8229600" cy="263769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smtClean="0">
                <a:solidFill>
                  <a:prstClr val="black"/>
                </a:solidFill>
              </a:rPr>
              <a:t>This educational activity</a:t>
            </a:r>
          </a:p>
          <a:p>
            <a:r>
              <a:rPr lang="en-US" dirty="0" smtClean="0">
                <a:solidFill>
                  <a:prstClr val="black"/>
                </a:solidFill>
              </a:rPr>
              <a:t>is supported by a grant from </a:t>
            </a:r>
            <a:r>
              <a:rPr lang="en-US" dirty="0" err="1" smtClean="0">
                <a:solidFill>
                  <a:prstClr val="black"/>
                </a:solidFill>
              </a:rPr>
              <a:t>Hospira</a:t>
            </a:r>
            <a:r>
              <a:rPr lang="en-US" dirty="0" smtClean="0">
                <a:solidFill>
                  <a:prstClr val="black"/>
                </a:solidFill>
              </a:rPr>
              <a:t>, Inc.</a:t>
            </a:r>
            <a:endParaRPr lang="en-US" dirty="0">
              <a:solidFill>
                <a:prstClr val="black"/>
              </a:solidFill>
            </a:endParaRPr>
          </a:p>
        </p:txBody>
      </p:sp>
    </p:spTree>
    <p:extLst>
      <p:ext uri="{BB962C8B-B14F-4D97-AF65-F5344CB8AC3E}">
        <p14:creationId xmlns:p14="http://schemas.microsoft.com/office/powerpoint/2010/main" val="3074790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457200" y="2031999"/>
            <a:ext cx="8229600" cy="3624385"/>
          </a:xfrm>
          <a:prstGeom prst="rect">
            <a:avLst/>
          </a:prstGeom>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err="1" smtClean="0">
                <a:solidFill>
                  <a:prstClr val="black"/>
                </a:solidFill>
              </a:rPr>
              <a:t>prIME</a:t>
            </a:r>
            <a:r>
              <a:rPr lang="en-US" dirty="0" smtClean="0">
                <a:solidFill>
                  <a:prstClr val="black"/>
                </a:solidFill>
              </a:rPr>
              <a:t> Oncology is accredited by the Accreditation Council for Continuing Medical Education (ACCME®) to provide continuing medical education for physicians.</a:t>
            </a:r>
          </a:p>
          <a:p>
            <a:endParaRPr lang="en-US" dirty="0" smtClean="0">
              <a:solidFill>
                <a:prstClr val="black"/>
              </a:solidFill>
            </a:endParaRPr>
          </a:p>
          <a:p>
            <a:r>
              <a:rPr lang="en-US" dirty="0" err="1" smtClean="0">
                <a:solidFill>
                  <a:prstClr val="black"/>
                </a:solidFill>
              </a:rPr>
              <a:t>prIME</a:t>
            </a:r>
            <a:r>
              <a:rPr lang="en-US" dirty="0" smtClean="0">
                <a:solidFill>
                  <a:prstClr val="black"/>
                </a:solidFill>
              </a:rPr>
              <a:t> Oncology designates this live activity for a maximum of </a:t>
            </a:r>
            <a:r>
              <a:rPr lang="en-US" i="1" dirty="0" smtClean="0">
                <a:solidFill>
                  <a:prstClr val="black"/>
                </a:solidFill>
              </a:rPr>
              <a:t>1.5 AMA PRA Category 1 Credits™</a:t>
            </a:r>
            <a:r>
              <a:rPr lang="en-US" dirty="0" smtClean="0">
                <a:solidFill>
                  <a:prstClr val="black"/>
                </a:solidFill>
              </a:rPr>
              <a:t>. Physicians should claim only the credit commensurate with the extent of their participation in the activity.</a:t>
            </a:r>
            <a:endParaRPr lang="en-US" dirty="0">
              <a:solidFill>
                <a:prstClr val="black"/>
              </a:solidFill>
            </a:endParaRPr>
          </a:p>
        </p:txBody>
      </p:sp>
    </p:spTree>
    <p:extLst>
      <p:ext uri="{BB962C8B-B14F-4D97-AF65-F5344CB8AC3E}">
        <p14:creationId xmlns:p14="http://schemas.microsoft.com/office/powerpoint/2010/main" val="23107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a:xfrm>
            <a:off x="457200" y="6356350"/>
            <a:ext cx="2895600" cy="365125"/>
          </a:xfrm>
        </p:spPr>
        <p:txBody>
          <a:bodyPr/>
          <a:lstStyle>
            <a:lvl1pPr>
              <a:defRPr>
                <a:solidFill>
                  <a:srgbClr val="000000"/>
                </a:solidFill>
              </a:defRPr>
            </a:lvl1pPr>
          </a:lstStyle>
          <a:p>
            <a:endParaRPr lang="en-US" dirty="0"/>
          </a:p>
        </p:txBody>
      </p:sp>
      <p:sp>
        <p:nvSpPr>
          <p:cNvPr id="6" name="Slide Number Placeholder 5"/>
          <p:cNvSpPr>
            <a:spLocks noGrp="1"/>
          </p:cNvSpPr>
          <p:nvPr>
            <p:ph type="sldNum" sz="quarter" idx="12"/>
          </p:nvPr>
        </p:nvSpPr>
        <p:spPr>
          <a:xfrm>
            <a:off x="36798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8" name="Text Placeholder 7"/>
          <p:cNvSpPr>
            <a:spLocks noGrp="1"/>
          </p:cNvSpPr>
          <p:nvPr>
            <p:ph type="body" sz="quarter" idx="13"/>
          </p:nvPr>
        </p:nvSpPr>
        <p:spPr>
          <a:xfrm>
            <a:off x="716525" y="238425"/>
            <a:ext cx="7923212" cy="552450"/>
          </a:xfrm>
        </p:spPr>
        <p:txBody>
          <a:bodyPr>
            <a:noAutofit/>
          </a:bodyPr>
          <a:lstStyle>
            <a:lvl1pPr marL="0" indent="0">
              <a:buFontTx/>
              <a:buNone/>
              <a:defRPr sz="3200" b="1">
                <a:solidFill>
                  <a:srgbClr val="FFFFFF"/>
                </a:solidFill>
              </a:defRPr>
            </a:lvl1pPr>
          </a:lstStyle>
          <a:p>
            <a:pPr lvl="0"/>
            <a:r>
              <a:rPr lang="en-US" dirty="0" smtClean="0"/>
              <a:t>Click to edit Master text styles</a:t>
            </a:r>
          </a:p>
        </p:txBody>
      </p:sp>
    </p:spTree>
    <p:extLst>
      <p:ext uri="{BB962C8B-B14F-4D97-AF65-F5344CB8AC3E}">
        <p14:creationId xmlns:p14="http://schemas.microsoft.com/office/powerpoint/2010/main" val="4047916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6601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a:xfrm>
            <a:off x="353949" y="6353218"/>
            <a:ext cx="2895600" cy="365125"/>
          </a:xfrm>
        </p:spPr>
        <p:txBody>
          <a:bodyPr/>
          <a:lstStyle>
            <a:lvl1pPr>
              <a:defRPr>
                <a:solidFill>
                  <a:srgbClr val="000000"/>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1645820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3306"/>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793068"/>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73316"/>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13078"/>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a:xfrm>
            <a:off x="353949" y="6356350"/>
            <a:ext cx="2895600" cy="365125"/>
          </a:xfrm>
        </p:spPr>
        <p:txBody>
          <a:bodyPr/>
          <a:lstStyle>
            <a:lvl1pPr>
              <a:defRPr>
                <a:solidFill>
                  <a:srgbClr val="000000"/>
                </a:solidFill>
              </a:defRPr>
            </a:lvl1pPr>
          </a:lstStyle>
          <a:p>
            <a:endParaRPr lang="en-US" dirty="0"/>
          </a:p>
        </p:txBody>
      </p:sp>
      <p:sp>
        <p:nvSpPr>
          <p:cNvPr id="9" name="Slide Number Placeholder 8"/>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214175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p:cNvSpPr/>
          <p:nvPr userDrawn="1"/>
        </p:nvSpPr>
        <p:spPr>
          <a:xfrm>
            <a:off x="0" y="1"/>
            <a:ext cx="9144000" cy="6858000"/>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222" y="1630036"/>
            <a:ext cx="8882041" cy="6863396"/>
          </a:xfrm>
          <a:prstGeom prst="rect">
            <a:avLst/>
          </a:prstGeom>
        </p:spPr>
      </p:pic>
      <p:pic>
        <p:nvPicPr>
          <p:cNvPr id="9" name="Picture 8" descr="MSKCC_logo_hor_s_rev_rgb_150.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5775" y="402166"/>
            <a:ext cx="2158312" cy="664760"/>
          </a:xfrm>
          <a:prstGeom prst="rect">
            <a:avLst/>
          </a:prstGeom>
        </p:spPr>
      </p:pic>
      <p:sp>
        <p:nvSpPr>
          <p:cNvPr id="2" name="Title 1"/>
          <p:cNvSpPr>
            <a:spLocks noGrp="1"/>
          </p:cNvSpPr>
          <p:nvPr>
            <p:ph type="ctrTitle"/>
          </p:nvPr>
        </p:nvSpPr>
        <p:spPr>
          <a:xfrm>
            <a:off x="726786" y="2084800"/>
            <a:ext cx="7772400" cy="1470025"/>
          </a:xfrm>
        </p:spPr>
        <p:txBody>
          <a:bodyPr>
            <a:noAutofit/>
          </a:bodyPr>
          <a:lstStyle>
            <a:lvl1pPr>
              <a:defRPr sz="4800">
                <a:solidFill>
                  <a:srgbClr val="FFFFFF"/>
                </a:solidFill>
              </a:defRPr>
            </a:lvl1pPr>
          </a:lstStyle>
          <a:p>
            <a:r>
              <a:rPr lang="en-US" dirty="0" smtClean="0"/>
              <a:t>Click to edit Master title style</a:t>
            </a:r>
            <a:endParaRPr lang="en-US" dirty="0"/>
          </a:p>
        </p:txBody>
      </p:sp>
      <p:sp>
        <p:nvSpPr>
          <p:cNvPr id="11" name="Slide Number Placeholder 10"/>
          <p:cNvSpPr>
            <a:spLocks noGrp="1"/>
          </p:cNvSpPr>
          <p:nvPr>
            <p:ph type="sldNum" sz="quarter" idx="11"/>
          </p:nvPr>
        </p:nvSpPr>
        <p:spPr/>
        <p:txBody>
          <a:bodyPr/>
          <a:lstStyle>
            <a:lvl1pPr algn="ctr">
              <a:defRPr>
                <a:solidFill>
                  <a:srgbClr val="FFFFFF"/>
                </a:solidFill>
              </a:defRPr>
            </a:lvl1pPr>
          </a:lstStyle>
          <a:p>
            <a:fld id="{D9DADDD7-F6DB-DE43-84D3-BDE65D6DBA61}" type="slidenum">
              <a:rPr lang="en-US" smtClean="0"/>
              <a:pPr/>
              <a:t>‹#›</a:t>
            </a:fld>
            <a:endParaRPr lang="en-US" dirty="0"/>
          </a:p>
        </p:txBody>
      </p:sp>
    </p:spTree>
    <p:extLst>
      <p:ext uri="{BB962C8B-B14F-4D97-AF65-F5344CB8AC3E}">
        <p14:creationId xmlns:p14="http://schemas.microsoft.com/office/powerpoint/2010/main" val="351447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53949" y="6356350"/>
            <a:ext cx="2895600" cy="365125"/>
          </a:xfrm>
        </p:spPr>
        <p:txBody>
          <a:bodyPr/>
          <a:lstStyle>
            <a:lvl1pPr>
              <a:defRPr>
                <a:solidFill>
                  <a:srgbClr val="000000"/>
                </a:solidFill>
              </a:defRPr>
            </a:lvl1pPr>
          </a:lstStyle>
          <a:p>
            <a:endParaRPr lang="en-US" dirty="0"/>
          </a:p>
        </p:txBody>
      </p:sp>
      <p:sp>
        <p:nvSpPr>
          <p:cNvPr id="4" name="Slide Number Placeholder 3"/>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5" name="Title 1"/>
          <p:cNvSpPr>
            <a:spLocks noGrp="1"/>
          </p:cNvSpPr>
          <p:nvPr>
            <p:ph type="title"/>
          </p:nvPr>
        </p:nvSpPr>
        <p:spPr>
          <a:xfrm>
            <a:off x="353949" y="89098"/>
            <a:ext cx="8545707" cy="68523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758691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9554" y="1135412"/>
            <a:ext cx="5111750" cy="46331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135412"/>
            <a:ext cx="3008313" cy="49981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457199" y="6354784"/>
            <a:ext cx="2792349" cy="365125"/>
          </a:xfrm>
        </p:spPr>
        <p:txBody>
          <a:bodyPr/>
          <a:lstStyle>
            <a:lvl1pPr>
              <a:defRPr>
                <a:solidFill>
                  <a:srgbClr val="000000"/>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8" name="Title 1"/>
          <p:cNvSpPr txBox="1">
            <a:spLocks/>
          </p:cNvSpPr>
          <p:nvPr userDrawn="1"/>
        </p:nvSpPr>
        <p:spPr>
          <a:xfrm>
            <a:off x="353949" y="89098"/>
            <a:ext cx="8545707"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smtClean="0"/>
              <a:t>Click to edit Master title style</a:t>
            </a:r>
            <a:endParaRPr lang="en-US" dirty="0"/>
          </a:p>
        </p:txBody>
      </p:sp>
    </p:spTree>
    <p:extLst>
      <p:ext uri="{BB962C8B-B14F-4D97-AF65-F5344CB8AC3E}">
        <p14:creationId xmlns:p14="http://schemas.microsoft.com/office/powerpoint/2010/main" val="84666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15085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a:xfrm>
            <a:off x="789213" y="6356350"/>
            <a:ext cx="2460335" cy="365125"/>
          </a:xfrm>
        </p:spPr>
        <p:txBody>
          <a:bodyPr/>
          <a:lstStyle>
            <a:lvl1pPr>
              <a:defRPr>
                <a:solidFill>
                  <a:srgbClr val="000000"/>
                </a:solidFill>
              </a:defRPr>
            </a:lvl1pPr>
          </a:lstStyle>
          <a:p>
            <a:endParaRPr lang="en-US" dirty="0"/>
          </a:p>
        </p:txBody>
      </p:sp>
      <p:sp>
        <p:nvSpPr>
          <p:cNvPr id="7" name="Slide Number Placeholder 6"/>
          <p:cNvSpPr>
            <a:spLocks noGrp="1"/>
          </p:cNvSpPr>
          <p:nvPr>
            <p:ph type="sldNum" sz="quarter" idx="12"/>
          </p:nvPr>
        </p:nvSpPr>
        <p:spPr>
          <a:xfrm>
            <a:off x="3675063" y="6356350"/>
            <a:ext cx="2133600" cy="365125"/>
          </a:xfrm>
        </p:spPr>
        <p:txBody>
          <a:bodyPr/>
          <a:lstStyle>
            <a:lvl1pPr algn="ctr">
              <a:defRPr>
                <a:solidFill>
                  <a:srgbClr val="000000"/>
                </a:solidFill>
              </a:defRPr>
            </a:lvl1pPr>
          </a:lstStyle>
          <a:p>
            <a:fld id="{D9DADDD7-F6DB-DE43-84D3-BDE65D6DBA61}" type="slidenum">
              <a:rPr lang="en-US" smtClean="0"/>
              <a:pPr/>
              <a:t>‹#›</a:t>
            </a:fld>
            <a:endParaRPr lang="en-US" dirty="0"/>
          </a:p>
        </p:txBody>
      </p:sp>
      <p:sp>
        <p:nvSpPr>
          <p:cNvPr id="8" name="Title 1"/>
          <p:cNvSpPr txBox="1">
            <a:spLocks/>
          </p:cNvSpPr>
          <p:nvPr userDrawn="1"/>
        </p:nvSpPr>
        <p:spPr>
          <a:xfrm>
            <a:off x="353949" y="89098"/>
            <a:ext cx="8545707" cy="68523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r>
              <a:rPr lang="en-US" smtClean="0"/>
              <a:t>Click to edit Master title style</a:t>
            </a:r>
            <a:endParaRPr lang="en-US" dirty="0"/>
          </a:p>
        </p:txBody>
      </p:sp>
    </p:spTree>
    <p:extLst>
      <p:ext uri="{BB962C8B-B14F-4D97-AF65-F5344CB8AC3E}">
        <p14:creationId xmlns:p14="http://schemas.microsoft.com/office/powerpoint/2010/main" val="3789666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4.jpg"/><Relationship Id="rId2" Type="http://schemas.openxmlformats.org/officeDocument/2006/relationships/slideLayout" Target="../slideLayouts/slideLayout15.xml"/><Relationship Id="rId16"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1066234"/>
          </a:xfrm>
          <a:prstGeom prst="rect">
            <a:avLst/>
          </a:prstGeom>
          <a:solidFill>
            <a:srgbClr val="2986E2"/>
          </a:solidFill>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a:ln>
                <a:noFill/>
              </a:ln>
            </a:endParaRPr>
          </a:p>
        </p:txBody>
      </p:sp>
      <p:sp>
        <p:nvSpPr>
          <p:cNvPr id="2" name="Title Placeholder 1"/>
          <p:cNvSpPr>
            <a:spLocks noGrp="1"/>
          </p:cNvSpPr>
          <p:nvPr>
            <p:ph type="title"/>
          </p:nvPr>
        </p:nvSpPr>
        <p:spPr>
          <a:xfrm>
            <a:off x="353949" y="161668"/>
            <a:ext cx="8545707" cy="685234"/>
          </a:xfrm>
          <a:prstGeom prst="rect">
            <a:avLst/>
          </a:prstGeom>
        </p:spPr>
        <p:txBody>
          <a:bodyPr vert="horz" lIns="91440" tIns="45720" rIns="91440" bIns="45720" rtlCol="0" anchor="ctr"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53949" y="1223032"/>
            <a:ext cx="8545707" cy="490313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53949" y="6356350"/>
            <a:ext cx="2895600" cy="365125"/>
          </a:xfrm>
          <a:prstGeom prst="rect">
            <a:avLst/>
          </a:prstGeom>
        </p:spPr>
        <p:txBody>
          <a:bodyPr vert="horz" lIns="91440" tIns="45720" rIns="91440" bIns="45720" rtlCol="0" anchor="ctr"/>
          <a:lstStyle>
            <a:lvl1pPr algn="l">
              <a:defRPr sz="1200">
                <a:solidFill>
                  <a:srgbClr val="000000"/>
                </a:solidFill>
                <a:latin typeface="Corbel"/>
                <a:cs typeface="Corbel"/>
              </a:defRPr>
            </a:lvl1pPr>
          </a:lstStyle>
          <a:p>
            <a:r>
              <a:rPr lang="en-US" dirty="0" smtClean="0"/>
              <a:t>Reference</a:t>
            </a:r>
            <a:endParaRPr lang="en-US" dirty="0"/>
          </a:p>
        </p:txBody>
      </p:sp>
      <p:sp>
        <p:nvSpPr>
          <p:cNvPr id="6" name="Slide Number Placeholder 5"/>
          <p:cNvSpPr>
            <a:spLocks noGrp="1"/>
          </p:cNvSpPr>
          <p:nvPr>
            <p:ph type="sldNum" sz="quarter" idx="4"/>
          </p:nvPr>
        </p:nvSpPr>
        <p:spPr>
          <a:xfrm>
            <a:off x="3675063" y="6356350"/>
            <a:ext cx="2133600" cy="365125"/>
          </a:xfrm>
          <a:prstGeom prst="rect">
            <a:avLst/>
          </a:prstGeom>
        </p:spPr>
        <p:txBody>
          <a:bodyPr vert="horz" lIns="91440" tIns="45720" rIns="91440" bIns="45720" rtlCol="0" anchor="ctr"/>
          <a:lstStyle>
            <a:lvl1pPr algn="ctr">
              <a:defRPr sz="1200">
                <a:solidFill>
                  <a:srgbClr val="000000"/>
                </a:solidFill>
                <a:latin typeface="Corbel"/>
                <a:cs typeface="Corbel"/>
              </a:defRPr>
            </a:lvl1pPr>
          </a:lstStyle>
          <a:p>
            <a:fld id="{D9DADDD7-F6DB-DE43-84D3-BDE65D6DBA61}" type="slidenum">
              <a:rPr lang="en-US" smtClean="0"/>
              <a:pPr/>
              <a:t>‹#›</a:t>
            </a:fld>
            <a:endParaRPr lang="en-US" dirty="0"/>
          </a:p>
        </p:txBody>
      </p:sp>
      <p:pic>
        <p:nvPicPr>
          <p:cNvPr id="8" name="Picture 7" descr="MSKCC_logo_hor_s_pos_rgb_150.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425835" y="6241117"/>
            <a:ext cx="1504797" cy="463478"/>
          </a:xfrm>
          <a:prstGeom prst="rect">
            <a:avLst/>
          </a:prstGeom>
        </p:spPr>
      </p:pic>
    </p:spTree>
    <p:extLst>
      <p:ext uri="{BB962C8B-B14F-4D97-AF65-F5344CB8AC3E}">
        <p14:creationId xmlns:p14="http://schemas.microsoft.com/office/powerpoint/2010/main" val="2187665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5" r:id="rId7"/>
    <p:sldLayoutId id="2147483656" r:id="rId8"/>
    <p:sldLayoutId id="2147483657" r:id="rId9"/>
    <p:sldLayoutId id="2147483660" r:id="rId10"/>
    <p:sldLayoutId id="2147483673" r:id="rId11"/>
    <p:sldLayoutId id="2147483674" r:id="rId12"/>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457200" rtl="0" eaLnBrk="1" latinLnBrk="0" hangingPunct="1">
        <a:spcBef>
          <a:spcPct val="0"/>
        </a:spcBef>
        <a:buNone/>
        <a:defRPr sz="3200" b="1" kern="1200">
          <a:solidFill>
            <a:srgbClr val="FFFFFF"/>
          </a:solidFill>
          <a:latin typeface="Corbel"/>
          <a:ea typeface="+mj-ea"/>
          <a:cs typeface="Corbe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orbel"/>
          <a:ea typeface="+mn-ea"/>
          <a:cs typeface="Corbel"/>
        </a:defRPr>
      </a:lvl1pPr>
      <a:lvl2pPr marL="742950" indent="-285750" algn="l" defTabSz="457200" rtl="0" eaLnBrk="1" latinLnBrk="0" hangingPunct="1">
        <a:spcBef>
          <a:spcPct val="20000"/>
        </a:spcBef>
        <a:buFont typeface="Arial"/>
        <a:buChar char="–"/>
        <a:defRPr sz="2000" kern="1200">
          <a:solidFill>
            <a:schemeClr val="tx1"/>
          </a:solidFill>
          <a:latin typeface="Corbel"/>
          <a:ea typeface="+mn-ea"/>
          <a:cs typeface="Corbel"/>
        </a:defRPr>
      </a:lvl2pPr>
      <a:lvl3pPr marL="1143000" indent="-228600" algn="l" defTabSz="457200" rtl="0" eaLnBrk="1" latinLnBrk="0" hangingPunct="1">
        <a:spcBef>
          <a:spcPct val="20000"/>
        </a:spcBef>
        <a:buFont typeface="Arial"/>
        <a:buChar char="•"/>
        <a:defRPr sz="2000" kern="1200">
          <a:solidFill>
            <a:schemeClr val="tx1"/>
          </a:solidFill>
          <a:latin typeface="Corbel"/>
          <a:ea typeface="+mn-ea"/>
          <a:cs typeface="Corbel"/>
        </a:defRPr>
      </a:lvl3pPr>
      <a:lvl4pPr marL="1600200" indent="-228600" algn="l" defTabSz="457200" rtl="0" eaLnBrk="1" latinLnBrk="0" hangingPunct="1">
        <a:spcBef>
          <a:spcPct val="20000"/>
        </a:spcBef>
        <a:buFont typeface="Arial"/>
        <a:buChar char="–"/>
        <a:defRPr sz="2000" kern="1200">
          <a:solidFill>
            <a:schemeClr val="tx1"/>
          </a:solidFill>
          <a:latin typeface="Corbel"/>
          <a:ea typeface="+mn-ea"/>
          <a:cs typeface="Corbel"/>
        </a:defRPr>
      </a:lvl4pPr>
      <a:lvl5pPr marL="2057400" indent="-228600" algn="l" defTabSz="457200" rtl="0" eaLnBrk="1" latinLnBrk="0" hangingPunct="1">
        <a:spcBef>
          <a:spcPct val="20000"/>
        </a:spcBef>
        <a:buFont typeface="Arial"/>
        <a:buChar char="»"/>
        <a:defRPr sz="2000" kern="1200">
          <a:solidFill>
            <a:schemeClr val="tx1"/>
          </a:solidFill>
          <a:latin typeface="Corbel"/>
          <a:ea typeface="+mn-ea"/>
          <a:cs typeface="Corb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25903"/>
      </p:ext>
    </p:extLst>
  </p:cSld>
  <p:clrMap bg1="lt1" tx1="dk1" bg2="lt2" tx2="dk2" accent1="accent1" accent2="accent2" accent3="accent3" accent4="accent4" accent5="accent5" accent6="accent6" hlink="hlink" folHlink="folHlink"/>
  <p:sldLayoutIdLst>
    <p:sldLayoutId id="2147483672" r:id="rId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457200" rtl="0" eaLnBrk="1" latinLnBrk="0" hangingPunct="1">
        <a:spcBef>
          <a:spcPct val="0"/>
        </a:spcBef>
        <a:buNone/>
        <a:defRPr sz="3200" b="1" kern="1200">
          <a:solidFill>
            <a:srgbClr val="FFFFFF"/>
          </a:solidFill>
          <a:latin typeface="Corbel"/>
          <a:ea typeface="+mj-ea"/>
          <a:cs typeface="Corbe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orbel"/>
          <a:ea typeface="+mn-ea"/>
          <a:cs typeface="Corbel"/>
        </a:defRPr>
      </a:lvl1pPr>
      <a:lvl2pPr marL="742950" indent="-285750" algn="l" defTabSz="457200" rtl="0" eaLnBrk="1" latinLnBrk="0" hangingPunct="1">
        <a:spcBef>
          <a:spcPct val="20000"/>
        </a:spcBef>
        <a:buFont typeface="Arial"/>
        <a:buChar char="–"/>
        <a:defRPr sz="2000" kern="1200">
          <a:solidFill>
            <a:schemeClr val="tx1"/>
          </a:solidFill>
          <a:latin typeface="Corbel"/>
          <a:ea typeface="+mn-ea"/>
          <a:cs typeface="Corbel"/>
        </a:defRPr>
      </a:lvl2pPr>
      <a:lvl3pPr marL="1143000" indent="-228600" algn="l" defTabSz="457200" rtl="0" eaLnBrk="1" latinLnBrk="0" hangingPunct="1">
        <a:spcBef>
          <a:spcPct val="20000"/>
        </a:spcBef>
        <a:buFont typeface="Arial"/>
        <a:buChar char="•"/>
        <a:defRPr sz="2000" kern="1200">
          <a:solidFill>
            <a:schemeClr val="tx1"/>
          </a:solidFill>
          <a:latin typeface="Corbel"/>
          <a:ea typeface="+mn-ea"/>
          <a:cs typeface="Corbel"/>
        </a:defRPr>
      </a:lvl3pPr>
      <a:lvl4pPr marL="1600200" indent="-228600" algn="l" defTabSz="457200" rtl="0" eaLnBrk="1" latinLnBrk="0" hangingPunct="1">
        <a:spcBef>
          <a:spcPct val="20000"/>
        </a:spcBef>
        <a:buFont typeface="Arial"/>
        <a:buChar char="–"/>
        <a:defRPr sz="2000" kern="1200">
          <a:solidFill>
            <a:schemeClr val="tx1"/>
          </a:solidFill>
          <a:latin typeface="Corbel"/>
          <a:ea typeface="+mn-ea"/>
          <a:cs typeface="Corbel"/>
        </a:defRPr>
      </a:lvl4pPr>
      <a:lvl5pPr marL="2057400" indent="-228600" algn="l" defTabSz="457200" rtl="0" eaLnBrk="1" latinLnBrk="0" hangingPunct="1">
        <a:spcBef>
          <a:spcPct val="20000"/>
        </a:spcBef>
        <a:buFont typeface="Arial"/>
        <a:buChar char="»"/>
        <a:defRPr sz="2000" kern="1200">
          <a:solidFill>
            <a:schemeClr val="tx1"/>
          </a:solidFill>
          <a:latin typeface="Corbel"/>
          <a:ea typeface="+mn-ea"/>
          <a:cs typeface="Corbe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9B6016-3A8B-C845-9727-376A8E5EEA1F}" type="datetimeFigureOut">
              <a:rPr lang="en-US" smtClean="0">
                <a:solidFill>
                  <a:prstClr val="black">
                    <a:tint val="75000"/>
                  </a:prstClr>
                </a:solidFill>
              </a:rPr>
              <a:pPr/>
              <a:t>11/10/2014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034B01-DAF0-4844-BA78-F3175EA37F0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538739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ClinicalTrials.gov/show/NCT01419665" TargetMode="External"/><Relationship Id="rId2" Type="http://schemas.openxmlformats.org/officeDocument/2006/relationships/hyperlink" Target="http://ClinicalTrials.gov/show/NCT02268045" TargetMode="External"/><Relationship Id="rId1" Type="http://schemas.openxmlformats.org/officeDocument/2006/relationships/slideLayout" Target="../slideLayouts/slideLayout2.xml"/><Relationship Id="rId6" Type="http://schemas.openxmlformats.org/officeDocument/2006/relationships/hyperlink" Target="http://clinicaltrials.gov/show/NCT01759030" TargetMode="External"/><Relationship Id="rId5" Type="http://schemas.openxmlformats.org/officeDocument/2006/relationships/hyperlink" Target="http://ClinicalTrials.gov/show/NCT01534949" TargetMode="External"/><Relationship Id="rId4" Type="http://schemas.openxmlformats.org/officeDocument/2006/relationships/hyperlink" Target="http://ClinicalTrials.gov/show/NCT01534884"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clinicaltrials.gov/show/NCT01682512" TargetMode="External"/><Relationship Id="rId2" Type="http://schemas.openxmlformats.org/officeDocument/2006/relationships/hyperlink" Target="http://clinicaltrials.gov/show/NCT01950273" TargetMode="External"/><Relationship Id="rId1" Type="http://schemas.openxmlformats.org/officeDocument/2006/relationships/slideLayout" Target="../slideLayouts/slideLayout2.xml"/><Relationship Id="rId6" Type="http://schemas.openxmlformats.org/officeDocument/2006/relationships/hyperlink" Target="http://clinicaltrials.gov/show/NCT01759030" TargetMode="External"/><Relationship Id="rId5" Type="http://schemas.openxmlformats.org/officeDocument/2006/relationships/hyperlink" Target="http://ClinicalTrials.gov/show/NCT01701232" TargetMode="External"/><Relationship Id="rId4" Type="http://schemas.openxmlformats.org/officeDocument/2006/relationships/hyperlink" Target="http://clinicaltrials.gov/show/NCT0195573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clinicaltrials.gov/show/NCT01274182" TargetMode="External"/><Relationship Id="rId2" Type="http://schemas.openxmlformats.org/officeDocument/2006/relationships/hyperlink" Target="http://ClinicalTrials.gov/show/NCT01933516"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Key Considerations for Biosimilars in Lymphoma</a:t>
            </a:r>
            <a:endParaRPr lang="en-US" dirty="0"/>
          </a:p>
        </p:txBody>
      </p:sp>
      <p:sp>
        <p:nvSpPr>
          <p:cNvPr id="3" name="Subtitle 2"/>
          <p:cNvSpPr>
            <a:spLocks noGrp="1"/>
          </p:cNvSpPr>
          <p:nvPr>
            <p:ph type="subTitle" idx="1"/>
          </p:nvPr>
        </p:nvSpPr>
        <p:spPr/>
        <p:txBody>
          <a:bodyPr>
            <a:normAutofit/>
          </a:bodyPr>
          <a:lstStyle/>
          <a:p>
            <a:r>
              <a:rPr lang="en-US" sz="2400" b="1" dirty="0"/>
              <a:t>Andrew D. Zelenetz, </a:t>
            </a:r>
            <a:r>
              <a:rPr lang="en-US" sz="2400" b="1" dirty="0" smtClean="0"/>
              <a:t>MD, PhD</a:t>
            </a:r>
            <a:endParaRPr lang="en-US" sz="2400" b="1" dirty="0"/>
          </a:p>
          <a:p>
            <a:r>
              <a:rPr lang="en-US" dirty="0" smtClean="0"/>
              <a:t>Memorial Sloan Kettering Cancer Center</a:t>
            </a:r>
          </a:p>
          <a:p>
            <a:r>
              <a:rPr lang="en-US" dirty="0" smtClean="0"/>
              <a:t>New York, New York</a:t>
            </a:r>
            <a:endParaRPr lang="en-US" dirty="0"/>
          </a:p>
          <a:p>
            <a:endParaRPr lang="en-US"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73508" y="354510"/>
            <a:ext cx="638079"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3040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53949" y="366388"/>
            <a:ext cx="8545707" cy="685234"/>
          </a:xfrm>
        </p:spPr>
        <p:txBody>
          <a:bodyPr>
            <a:normAutofit fontScale="90000"/>
          </a:bodyPr>
          <a:lstStyle/>
          <a:p>
            <a:pPr>
              <a:lnSpc>
                <a:spcPct val="85000"/>
              </a:lnSpc>
            </a:pPr>
            <a:r>
              <a:rPr lang="en-US" dirty="0" smtClean="0">
                <a:ea typeface="ＭＳ Ｐゴシック" pitchFamily="34" charset="-128"/>
              </a:rPr>
              <a:t>What Is Acceptable Variation? Lot to Lot </a:t>
            </a:r>
            <a:br>
              <a:rPr lang="en-US" dirty="0" smtClean="0">
                <a:ea typeface="ＭＳ Ｐゴシック" pitchFamily="34" charset="-128"/>
              </a:rPr>
            </a:br>
            <a:r>
              <a:rPr lang="en-US" dirty="0" smtClean="0">
                <a:ea typeface="ＭＳ Ｐゴシック" pitchFamily="34" charset="-128"/>
              </a:rPr>
              <a:t>Variation of Innovator Products: Rituximab</a:t>
            </a:r>
          </a:p>
        </p:txBody>
      </p:sp>
      <p:sp>
        <p:nvSpPr>
          <p:cNvPr id="15363" name="Content Placeholder 4"/>
          <p:cNvSpPr>
            <a:spLocks noGrp="1"/>
          </p:cNvSpPr>
          <p:nvPr>
            <p:ph idx="1"/>
          </p:nvPr>
        </p:nvSpPr>
        <p:spPr>
          <a:xfrm>
            <a:off x="350838" y="5427994"/>
            <a:ext cx="8455025" cy="1171575"/>
          </a:xfrm>
        </p:spPr>
        <p:txBody>
          <a:bodyPr/>
          <a:lstStyle/>
          <a:p>
            <a:r>
              <a:rPr lang="en-US" sz="2000" b="0" dirty="0" smtClean="0">
                <a:ea typeface="ＭＳ Ｐゴシック" pitchFamily="34" charset="-128"/>
              </a:rPr>
              <a:t>Significant change in ADCC and glycan map for </a:t>
            </a:r>
            <a:r>
              <a:rPr lang="en-US" sz="2000" b="0" dirty="0" err="1" smtClean="0">
                <a:ea typeface="ＭＳ Ｐゴシック" pitchFamily="34" charset="-128"/>
              </a:rPr>
              <a:t>unfucosylated</a:t>
            </a:r>
            <a:r>
              <a:rPr lang="en-US" sz="2000" b="0" dirty="0" smtClean="0">
                <a:ea typeface="ＭＳ Ｐゴシック" pitchFamily="34" charset="-128"/>
              </a:rPr>
              <a:t> G0 </a:t>
            </a:r>
            <a:r>
              <a:rPr lang="en-US" sz="2000" b="0" dirty="0" err="1" smtClean="0">
                <a:ea typeface="ＭＳ Ｐゴシック" pitchFamily="34" charset="-128"/>
              </a:rPr>
              <a:t>glycans</a:t>
            </a:r>
            <a:r>
              <a:rPr lang="en-US" sz="2000" b="0" dirty="0" smtClean="0">
                <a:ea typeface="ＭＳ Ｐゴシック" pitchFamily="34" charset="-128"/>
              </a:rPr>
              <a:t> (which impacts ADCC)</a:t>
            </a:r>
            <a:endParaRPr lang="en-US" sz="1600" b="0" dirty="0" smtClean="0">
              <a:ea typeface="ＭＳ Ｐゴシック" pitchFamily="34" charset="-128"/>
            </a:endParaRPr>
          </a:p>
        </p:txBody>
      </p:sp>
      <p:pic>
        <p:nvPicPr>
          <p:cNvPr id="1536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3925" y="1271588"/>
            <a:ext cx="7292975"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6"/>
          <p:cNvSpPr txBox="1">
            <a:spLocks noChangeArrowheads="1"/>
          </p:cNvSpPr>
          <p:nvPr/>
        </p:nvSpPr>
        <p:spPr bwMode="auto">
          <a:xfrm>
            <a:off x="1479550" y="1284288"/>
            <a:ext cx="21510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algn="ctr" eaLnBrk="1" fontAlgn="base" hangingPunct="1">
              <a:spcBef>
                <a:spcPct val="30000"/>
              </a:spcBef>
              <a:spcAft>
                <a:spcPct val="0"/>
              </a:spcAft>
            </a:pPr>
            <a:r>
              <a:rPr lang="en-US" sz="1000">
                <a:solidFill>
                  <a:srgbClr val="000000"/>
                </a:solidFill>
              </a:rPr>
              <a:t>Cation Exchange Chromatography</a:t>
            </a:r>
          </a:p>
        </p:txBody>
      </p:sp>
      <p:sp>
        <p:nvSpPr>
          <p:cNvPr id="15367" name="TextBox 7"/>
          <p:cNvSpPr txBox="1">
            <a:spLocks noChangeArrowheads="1"/>
          </p:cNvSpPr>
          <p:nvPr/>
        </p:nvSpPr>
        <p:spPr bwMode="auto">
          <a:xfrm>
            <a:off x="3797300" y="1287463"/>
            <a:ext cx="2152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algn="ctr" eaLnBrk="1" fontAlgn="base" hangingPunct="1">
              <a:spcBef>
                <a:spcPct val="30000"/>
              </a:spcBef>
              <a:spcAft>
                <a:spcPct val="0"/>
              </a:spcAft>
            </a:pPr>
            <a:r>
              <a:rPr lang="en-US" sz="1000">
                <a:solidFill>
                  <a:srgbClr val="000000"/>
                </a:solidFill>
              </a:rPr>
              <a:t>Cation Exchange Chromatography</a:t>
            </a:r>
          </a:p>
        </p:txBody>
      </p:sp>
      <p:sp>
        <p:nvSpPr>
          <p:cNvPr id="15368" name="TextBox 8"/>
          <p:cNvSpPr txBox="1">
            <a:spLocks noChangeArrowheads="1"/>
          </p:cNvSpPr>
          <p:nvPr/>
        </p:nvSpPr>
        <p:spPr bwMode="auto">
          <a:xfrm>
            <a:off x="4337050" y="3217863"/>
            <a:ext cx="11112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algn="ctr" eaLnBrk="1" fontAlgn="base" hangingPunct="1">
              <a:spcBef>
                <a:spcPct val="30000"/>
              </a:spcBef>
              <a:spcAft>
                <a:spcPct val="0"/>
              </a:spcAft>
            </a:pPr>
            <a:r>
              <a:rPr lang="en-US" sz="1000">
                <a:solidFill>
                  <a:srgbClr val="000000"/>
                </a:solidFill>
              </a:rPr>
              <a:t>Glycan Mapping</a:t>
            </a:r>
          </a:p>
        </p:txBody>
      </p:sp>
      <p:sp>
        <p:nvSpPr>
          <p:cNvPr id="15369" name="TextBox 9"/>
          <p:cNvSpPr txBox="1">
            <a:spLocks noChangeArrowheads="1"/>
          </p:cNvSpPr>
          <p:nvPr/>
        </p:nvSpPr>
        <p:spPr bwMode="auto">
          <a:xfrm>
            <a:off x="6846888" y="1279525"/>
            <a:ext cx="5476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algn="ctr" eaLnBrk="1" fontAlgn="base" hangingPunct="1">
              <a:spcBef>
                <a:spcPct val="30000"/>
              </a:spcBef>
              <a:spcAft>
                <a:spcPct val="0"/>
              </a:spcAft>
            </a:pPr>
            <a:r>
              <a:rPr lang="en-US" sz="1000">
                <a:solidFill>
                  <a:srgbClr val="000000"/>
                </a:solidFill>
              </a:rPr>
              <a:t>ADCC</a:t>
            </a:r>
          </a:p>
        </p:txBody>
      </p:sp>
      <p:sp>
        <p:nvSpPr>
          <p:cNvPr id="10" name="TextBox 5"/>
          <p:cNvSpPr txBox="1">
            <a:spLocks noChangeArrowheads="1"/>
          </p:cNvSpPr>
          <p:nvPr/>
        </p:nvSpPr>
        <p:spPr bwMode="auto">
          <a:xfrm>
            <a:off x="382144" y="6170806"/>
            <a:ext cx="40347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eaLnBrk="1" fontAlgn="base" hangingPunct="1">
              <a:spcAft>
                <a:spcPct val="0"/>
              </a:spcAft>
            </a:pPr>
            <a:r>
              <a:rPr lang="en-US" sz="1400" dirty="0" smtClean="0">
                <a:solidFill>
                  <a:srgbClr val="000000"/>
                </a:solidFill>
                <a:latin typeface="+mn-lt"/>
              </a:rPr>
              <a:t>ADCC</a:t>
            </a:r>
            <a:r>
              <a:rPr lang="en-US" sz="1400" dirty="0">
                <a:solidFill>
                  <a:srgbClr val="000000"/>
                </a:solidFill>
                <a:latin typeface="+mn-lt"/>
              </a:rPr>
              <a:t>, Antibody-dependent cellular </a:t>
            </a:r>
            <a:r>
              <a:rPr lang="en-US" sz="1400" dirty="0" smtClean="0">
                <a:solidFill>
                  <a:srgbClr val="000000"/>
                </a:solidFill>
                <a:latin typeface="+mn-lt"/>
              </a:rPr>
              <a:t>cytotoxicity</a:t>
            </a:r>
            <a:endParaRPr lang="en-US" sz="1400" dirty="0">
              <a:solidFill>
                <a:srgbClr val="000000"/>
              </a:solidFill>
              <a:latin typeface="+mn-lt"/>
            </a:endParaRPr>
          </a:p>
          <a:p>
            <a:pPr eaLnBrk="1" fontAlgn="base" hangingPunct="1">
              <a:spcAft>
                <a:spcPct val="0"/>
              </a:spcAft>
            </a:pPr>
            <a:r>
              <a:rPr lang="en-US" sz="1400" dirty="0" err="1" smtClean="0">
                <a:solidFill>
                  <a:srgbClr val="000000"/>
                </a:solidFill>
                <a:latin typeface="+mn-lt"/>
              </a:rPr>
              <a:t>Schiestl</a:t>
            </a:r>
            <a:r>
              <a:rPr lang="en-US" sz="1400" dirty="0" smtClean="0">
                <a:solidFill>
                  <a:srgbClr val="000000"/>
                </a:solidFill>
                <a:latin typeface="+mn-lt"/>
              </a:rPr>
              <a:t> M, et </a:t>
            </a:r>
            <a:r>
              <a:rPr lang="en-US" sz="1400" dirty="0">
                <a:solidFill>
                  <a:srgbClr val="000000"/>
                </a:solidFill>
                <a:latin typeface="+mn-lt"/>
              </a:rPr>
              <a:t>al. </a:t>
            </a:r>
            <a:r>
              <a:rPr lang="en-US" sz="1400" i="1" dirty="0" smtClean="0">
                <a:solidFill>
                  <a:srgbClr val="000000"/>
                </a:solidFill>
                <a:latin typeface="+mn-lt"/>
              </a:rPr>
              <a:t>Nat </a:t>
            </a:r>
            <a:r>
              <a:rPr lang="en-US" sz="1400" i="1" dirty="0" err="1" smtClean="0">
                <a:solidFill>
                  <a:srgbClr val="000000"/>
                </a:solidFill>
                <a:latin typeface="+mn-lt"/>
              </a:rPr>
              <a:t>Biotechnol</a:t>
            </a:r>
            <a:r>
              <a:rPr lang="en-US" sz="1400" dirty="0" smtClean="0">
                <a:solidFill>
                  <a:srgbClr val="000000"/>
                </a:solidFill>
                <a:latin typeface="+mn-lt"/>
              </a:rPr>
              <a:t>. 2011:29(4):310-312.</a:t>
            </a:r>
            <a:endParaRPr lang="en-US" sz="1400" dirty="0">
              <a:solidFill>
                <a:srgbClr val="000000"/>
              </a:solidFill>
              <a:latin typeface="+mn-lt"/>
            </a:endParaRPr>
          </a:p>
        </p:txBody>
      </p:sp>
    </p:spTree>
    <p:extLst>
      <p:ext uri="{BB962C8B-B14F-4D97-AF65-F5344CB8AC3E}">
        <p14:creationId xmlns:p14="http://schemas.microsoft.com/office/powerpoint/2010/main" val="1477258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4"/>
          <p:cNvSpPr>
            <a:spLocks noGrp="1"/>
          </p:cNvSpPr>
          <p:nvPr>
            <p:ph idx="1"/>
          </p:nvPr>
        </p:nvSpPr>
        <p:spPr>
          <a:xfrm>
            <a:off x="350838" y="5737225"/>
            <a:ext cx="8455025" cy="1171575"/>
          </a:xfrm>
        </p:spPr>
        <p:txBody>
          <a:bodyPr/>
          <a:lstStyle/>
          <a:p>
            <a:r>
              <a:rPr lang="en-US" sz="2000" b="0" smtClean="0">
                <a:ea typeface="ＭＳ Ｐゴシック" pitchFamily="34" charset="-128"/>
              </a:rPr>
              <a:t>Significant change in glycans and basic variants since in batches over time</a:t>
            </a:r>
            <a:endParaRPr lang="en-US" sz="1600" b="0" smtClean="0">
              <a:ea typeface="ＭＳ Ｐゴシック" pitchFamily="34" charset="-128"/>
            </a:endParaRPr>
          </a:p>
        </p:txBody>
      </p:sp>
      <p:sp>
        <p:nvSpPr>
          <p:cNvPr id="16389" name="TextBox 6"/>
          <p:cNvSpPr txBox="1">
            <a:spLocks noChangeArrowheads="1"/>
          </p:cNvSpPr>
          <p:nvPr/>
        </p:nvSpPr>
        <p:spPr bwMode="auto">
          <a:xfrm>
            <a:off x="2019300" y="1177925"/>
            <a:ext cx="27162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algn="ctr" eaLnBrk="1" fontAlgn="base" hangingPunct="1">
              <a:spcBef>
                <a:spcPct val="30000"/>
              </a:spcBef>
              <a:spcAft>
                <a:spcPct val="0"/>
              </a:spcAft>
            </a:pPr>
            <a:r>
              <a:rPr lang="en-US" sz="1200" b="1">
                <a:solidFill>
                  <a:srgbClr val="000000"/>
                </a:solidFill>
              </a:rPr>
              <a:t>Cation Exchange Chromatography</a:t>
            </a:r>
          </a:p>
        </p:txBody>
      </p:sp>
      <p:sp>
        <p:nvSpPr>
          <p:cNvPr id="16390" name="TextBox 9"/>
          <p:cNvSpPr txBox="1">
            <a:spLocks noChangeArrowheads="1"/>
          </p:cNvSpPr>
          <p:nvPr/>
        </p:nvSpPr>
        <p:spPr bwMode="auto">
          <a:xfrm>
            <a:off x="5099050" y="1177925"/>
            <a:ext cx="13731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algn="ctr" eaLnBrk="1" fontAlgn="base" hangingPunct="1">
              <a:spcBef>
                <a:spcPct val="30000"/>
              </a:spcBef>
              <a:spcAft>
                <a:spcPct val="0"/>
              </a:spcAft>
            </a:pPr>
            <a:r>
              <a:rPr lang="en-US" sz="1200" b="1">
                <a:solidFill>
                  <a:srgbClr val="000000"/>
                </a:solidFill>
              </a:rPr>
              <a:t>Glycan Mapping</a:t>
            </a:r>
          </a:p>
        </p:txBody>
      </p:sp>
      <p:pic>
        <p:nvPicPr>
          <p:cNvPr id="1639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1406525"/>
            <a:ext cx="5143500"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382144" y="6386249"/>
            <a:ext cx="40347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eaLnBrk="1" fontAlgn="base" hangingPunct="1">
              <a:spcBef>
                <a:spcPct val="30000"/>
              </a:spcBef>
              <a:spcAft>
                <a:spcPct val="0"/>
              </a:spcAft>
            </a:pPr>
            <a:r>
              <a:rPr lang="en-US" sz="1400" dirty="0" err="1">
                <a:solidFill>
                  <a:srgbClr val="000000"/>
                </a:solidFill>
                <a:latin typeface="+mn-lt"/>
              </a:rPr>
              <a:t>Schiestl</a:t>
            </a:r>
            <a:r>
              <a:rPr lang="en-US" sz="1400" dirty="0">
                <a:solidFill>
                  <a:srgbClr val="000000"/>
                </a:solidFill>
                <a:latin typeface="+mn-lt"/>
              </a:rPr>
              <a:t> </a:t>
            </a:r>
            <a:r>
              <a:rPr lang="en-US" sz="1400" dirty="0" smtClean="0">
                <a:solidFill>
                  <a:srgbClr val="000000"/>
                </a:solidFill>
                <a:latin typeface="+mn-lt"/>
              </a:rPr>
              <a:t>M, et </a:t>
            </a:r>
            <a:r>
              <a:rPr lang="en-US" sz="1400" dirty="0">
                <a:solidFill>
                  <a:srgbClr val="000000"/>
                </a:solidFill>
                <a:latin typeface="+mn-lt"/>
              </a:rPr>
              <a:t>al. </a:t>
            </a:r>
            <a:r>
              <a:rPr lang="en-US" sz="1400" i="1" dirty="0" smtClean="0">
                <a:solidFill>
                  <a:srgbClr val="000000"/>
                </a:solidFill>
                <a:latin typeface="+mn-lt"/>
              </a:rPr>
              <a:t>Nat </a:t>
            </a:r>
            <a:r>
              <a:rPr lang="en-US" sz="1400" i="1" dirty="0" err="1" smtClean="0">
                <a:solidFill>
                  <a:srgbClr val="000000"/>
                </a:solidFill>
                <a:latin typeface="+mn-lt"/>
              </a:rPr>
              <a:t>Biotechnol</a:t>
            </a:r>
            <a:r>
              <a:rPr lang="en-US" sz="1400" dirty="0" smtClean="0">
                <a:solidFill>
                  <a:srgbClr val="000000"/>
                </a:solidFill>
                <a:latin typeface="+mn-lt"/>
              </a:rPr>
              <a:t>. 2011:29(4):310-312.</a:t>
            </a:r>
            <a:endParaRPr lang="en-US" sz="1400" dirty="0">
              <a:solidFill>
                <a:srgbClr val="000000"/>
              </a:solidFill>
              <a:latin typeface="+mn-lt"/>
            </a:endParaRPr>
          </a:p>
        </p:txBody>
      </p:sp>
      <p:sp>
        <p:nvSpPr>
          <p:cNvPr id="9" name="Title 1"/>
          <p:cNvSpPr txBox="1">
            <a:spLocks/>
          </p:cNvSpPr>
          <p:nvPr/>
        </p:nvSpPr>
        <p:spPr>
          <a:xfrm>
            <a:off x="353949" y="366388"/>
            <a:ext cx="8545707" cy="685234"/>
          </a:xfrm>
          <a:prstGeom prst="rect">
            <a:avLst/>
          </a:prstGeom>
        </p:spPr>
        <p:txBody>
          <a:bodyPr vert="horz" lIns="91440" tIns="45720" rIns="91440" bIns="45720" rtlCol="0" anchor="ctr" anchorCtr="0">
            <a:noAutofit/>
          </a:bodyPr>
          <a:lstStyle>
            <a:lvl1pPr algn="l" defTabSz="457200" rtl="0" eaLnBrk="1" latinLnBrk="0" hangingPunct="1">
              <a:spcBef>
                <a:spcPct val="0"/>
              </a:spcBef>
              <a:buNone/>
              <a:defRPr sz="3200" b="1" kern="1200">
                <a:solidFill>
                  <a:srgbClr val="FFFFFF"/>
                </a:solidFill>
                <a:latin typeface="Corbel"/>
                <a:ea typeface="+mj-ea"/>
                <a:cs typeface="Corbel"/>
              </a:defRPr>
            </a:lvl1pPr>
          </a:lstStyle>
          <a:p>
            <a:pPr>
              <a:lnSpc>
                <a:spcPct val="85000"/>
              </a:lnSpc>
            </a:pPr>
            <a:r>
              <a:rPr lang="en-US" sz="2900" dirty="0" smtClean="0">
                <a:ea typeface="ＭＳ Ｐゴシック" pitchFamily="34" charset="-128"/>
              </a:rPr>
              <a:t>What Is Acceptable Variation? Lot to Lot </a:t>
            </a:r>
            <a:br>
              <a:rPr lang="en-US" sz="2900" dirty="0" smtClean="0">
                <a:ea typeface="ＭＳ Ｐゴシック" pitchFamily="34" charset="-128"/>
              </a:rPr>
            </a:br>
            <a:r>
              <a:rPr lang="en-US" sz="2900" dirty="0" smtClean="0">
                <a:ea typeface="ＭＳ Ｐゴシック" pitchFamily="34" charset="-128"/>
              </a:rPr>
              <a:t>Variation of Innovator Products: </a:t>
            </a:r>
            <a:r>
              <a:rPr lang="en-US" sz="2900" dirty="0" err="1" smtClean="0">
                <a:ea typeface="ＭＳ Ｐゴシック" pitchFamily="34" charset="-128"/>
              </a:rPr>
              <a:t>Etanercept</a:t>
            </a:r>
            <a:endParaRPr lang="en-US" sz="2900" dirty="0" smtClean="0">
              <a:ea typeface="ＭＳ Ｐゴシック" pitchFamily="34" charset="-128"/>
            </a:endParaRPr>
          </a:p>
        </p:txBody>
      </p:sp>
    </p:spTree>
    <p:extLst>
      <p:ext uri="{BB962C8B-B14F-4D97-AF65-F5344CB8AC3E}">
        <p14:creationId xmlns:p14="http://schemas.microsoft.com/office/powerpoint/2010/main" val="281809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4"/>
          <p:cNvSpPr>
            <a:spLocks noGrp="1"/>
          </p:cNvSpPr>
          <p:nvPr>
            <p:ph type="title"/>
          </p:nvPr>
        </p:nvSpPr>
        <p:spPr/>
        <p:txBody>
          <a:bodyPr/>
          <a:lstStyle/>
          <a:p>
            <a:r>
              <a:rPr lang="en-US" dirty="0" smtClean="0">
                <a:ea typeface="ＭＳ Ｐゴシック" pitchFamily="34" charset="-128"/>
              </a:rPr>
              <a:t>Biologics vs Small Molecule Drugs</a:t>
            </a:r>
          </a:p>
        </p:txBody>
      </p:sp>
      <p:sp>
        <p:nvSpPr>
          <p:cNvPr id="17411" name="Content Placeholder 5"/>
          <p:cNvSpPr>
            <a:spLocks noGrp="1"/>
          </p:cNvSpPr>
          <p:nvPr>
            <p:ph idx="1"/>
          </p:nvPr>
        </p:nvSpPr>
        <p:spPr/>
        <p:txBody>
          <a:bodyPr/>
          <a:lstStyle/>
          <a:p>
            <a:pPr>
              <a:lnSpc>
                <a:spcPct val="90000"/>
              </a:lnSpc>
              <a:spcAft>
                <a:spcPts val="600"/>
              </a:spcAft>
            </a:pPr>
            <a:r>
              <a:rPr lang="en-US" dirty="0" smtClean="0">
                <a:ea typeface="ＭＳ Ｐゴシック" pitchFamily="34" charset="-128"/>
              </a:rPr>
              <a:t>Unlike generic small molecule drugs:</a:t>
            </a:r>
          </a:p>
          <a:p>
            <a:pPr lvl="1">
              <a:lnSpc>
                <a:spcPct val="90000"/>
              </a:lnSpc>
              <a:spcAft>
                <a:spcPts val="600"/>
              </a:spcAft>
            </a:pPr>
            <a:r>
              <a:rPr lang="en-US" dirty="0" smtClean="0">
                <a:ea typeface="ＭＳ Ｐゴシック" pitchFamily="34" charset="-128"/>
              </a:rPr>
              <a:t>Biosimilars will not be identical to the reference product because of differences in manufacturing processes</a:t>
            </a:r>
          </a:p>
          <a:p>
            <a:pPr lvl="1">
              <a:lnSpc>
                <a:spcPct val="90000"/>
              </a:lnSpc>
              <a:spcAft>
                <a:spcPts val="600"/>
              </a:spcAft>
            </a:pPr>
            <a:r>
              <a:rPr lang="en-US" dirty="0" smtClean="0">
                <a:ea typeface="ＭＳ Ｐゴシック" pitchFamily="34" charset="-128"/>
              </a:rPr>
              <a:t>We cannot determine if a </a:t>
            </a:r>
            <a:r>
              <a:rPr lang="en-US" dirty="0" err="1" smtClean="0">
                <a:ea typeface="ＭＳ Ｐゴシック" pitchFamily="34" charset="-128"/>
              </a:rPr>
              <a:t>biosimilar</a:t>
            </a:r>
            <a:r>
              <a:rPr lang="en-US" dirty="0" smtClean="0">
                <a:ea typeface="ＭＳ Ｐゴシック" pitchFamily="34" charset="-128"/>
              </a:rPr>
              <a:t> product is identical to the reference product </a:t>
            </a:r>
          </a:p>
          <a:p>
            <a:pPr lvl="1">
              <a:lnSpc>
                <a:spcPct val="90000"/>
              </a:lnSpc>
              <a:spcAft>
                <a:spcPts val="600"/>
              </a:spcAft>
            </a:pPr>
            <a:endParaRPr lang="en-US" dirty="0" smtClean="0">
              <a:ea typeface="ＭＳ Ｐゴシック" pitchFamily="34" charset="-128"/>
            </a:endParaRPr>
          </a:p>
          <a:p>
            <a:pPr>
              <a:lnSpc>
                <a:spcPct val="90000"/>
              </a:lnSpc>
              <a:spcAft>
                <a:spcPts val="600"/>
              </a:spcAft>
            </a:pPr>
            <a:r>
              <a:rPr lang="en-US" dirty="0" smtClean="0">
                <a:ea typeface="ＭＳ Ｐゴシック" pitchFamily="34" charset="-128"/>
              </a:rPr>
              <a:t>Therefore, we must use preclinical and clinical (</a:t>
            </a:r>
            <a:r>
              <a:rPr lang="en-US" dirty="0" err="1" smtClean="0">
                <a:ea typeface="ＭＳ Ｐゴシック" pitchFamily="34" charset="-128"/>
              </a:rPr>
              <a:t>ie</a:t>
            </a:r>
            <a:r>
              <a:rPr lang="en-US" dirty="0" smtClean="0">
                <a:ea typeface="ＭＳ Ｐゴシック" pitchFamily="34" charset="-128"/>
              </a:rPr>
              <a:t>, safety/efficacy) studies to demonstrate comparability</a:t>
            </a:r>
          </a:p>
        </p:txBody>
      </p:sp>
    </p:spTree>
    <p:extLst>
      <p:ext uri="{BB962C8B-B14F-4D97-AF65-F5344CB8AC3E}">
        <p14:creationId xmlns:p14="http://schemas.microsoft.com/office/powerpoint/2010/main" val="2503548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ctrTitle"/>
          </p:nvPr>
        </p:nvSpPr>
        <p:spPr/>
        <p:txBody>
          <a:bodyPr/>
          <a:lstStyle/>
          <a:p>
            <a:r>
              <a:rPr lang="en-US" dirty="0" smtClean="0">
                <a:ea typeface="ＭＳ Ｐゴシック" pitchFamily="34" charset="-128"/>
              </a:rPr>
              <a:t>Biosimilars for Lymphoma: Rituximab as the Target Drug</a:t>
            </a:r>
          </a:p>
        </p:txBody>
      </p:sp>
    </p:spTree>
    <p:extLst>
      <p:ext uri="{BB962C8B-B14F-4D97-AF65-F5344CB8AC3E}">
        <p14:creationId xmlns:p14="http://schemas.microsoft.com/office/powerpoint/2010/main" val="2454388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Text Box 2"/>
          <p:cNvSpPr txBox="1">
            <a:spLocks noChangeArrowheads="1"/>
          </p:cNvSpPr>
          <p:nvPr/>
        </p:nvSpPr>
        <p:spPr bwMode="auto">
          <a:xfrm>
            <a:off x="4352925" y="1406525"/>
            <a:ext cx="4535488"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169863" indent="-169863" eaLnBrk="0" hangingPunct="0">
              <a:defRPr sz="2000">
                <a:solidFill>
                  <a:srgbClr val="FFFFFF"/>
                </a:solidFill>
                <a:latin typeface="Arial" pitchFamily="34" charset="0"/>
                <a:ea typeface="ＭＳ Ｐゴシック" pitchFamily="34" charset="-128"/>
              </a:defRPr>
            </a:lvl1pPr>
            <a:lvl2pPr marL="519113" indent="-2349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fontAlgn="base">
              <a:spcBef>
                <a:spcPct val="20000"/>
              </a:spcBef>
              <a:spcAft>
                <a:spcPct val="0"/>
              </a:spcAft>
              <a:buClr>
                <a:srgbClr val="FFFFFF"/>
              </a:buClr>
              <a:buFontTx/>
              <a:buChar char="•"/>
              <a:defRPr/>
            </a:pPr>
            <a:r>
              <a:rPr lang="en-US" sz="2400" b="1" dirty="0" smtClean="0">
                <a:solidFill>
                  <a:srgbClr val="000000"/>
                </a:solidFill>
                <a:latin typeface="+mn-lt"/>
              </a:rPr>
              <a:t>Rituximab</a:t>
            </a:r>
          </a:p>
          <a:p>
            <a:pPr lvl="1" fontAlgn="base">
              <a:spcBef>
                <a:spcPct val="20000"/>
              </a:spcBef>
              <a:spcAft>
                <a:spcPct val="0"/>
              </a:spcAft>
              <a:buClr>
                <a:srgbClr val="FFFFFF"/>
              </a:buClr>
              <a:buFontTx/>
              <a:buChar char="–"/>
              <a:defRPr/>
            </a:pPr>
            <a:r>
              <a:rPr lang="en-US" dirty="0">
                <a:solidFill>
                  <a:schemeClr val="tx1"/>
                </a:solidFill>
                <a:latin typeface="Corbel"/>
                <a:cs typeface="Corbel"/>
              </a:rPr>
              <a:t>Chimeric molecule with a murine antigen binding domain</a:t>
            </a:r>
          </a:p>
          <a:p>
            <a:pPr lvl="1" fontAlgn="base">
              <a:lnSpc>
                <a:spcPct val="90000"/>
              </a:lnSpc>
              <a:spcBef>
                <a:spcPct val="20000"/>
              </a:spcBef>
              <a:spcAft>
                <a:spcPct val="0"/>
              </a:spcAft>
              <a:buClr>
                <a:srgbClr val="FFFFFF"/>
              </a:buClr>
              <a:buFontTx/>
              <a:buChar char="–"/>
              <a:defRPr/>
            </a:pPr>
            <a:r>
              <a:rPr lang="en-US" dirty="0">
                <a:solidFill>
                  <a:schemeClr val="tx1"/>
                </a:solidFill>
                <a:latin typeface="Corbel"/>
                <a:cs typeface="Corbel"/>
              </a:rPr>
              <a:t>Human κ constant region</a:t>
            </a:r>
          </a:p>
          <a:p>
            <a:pPr lvl="1" fontAlgn="base">
              <a:spcBef>
                <a:spcPct val="20000"/>
              </a:spcBef>
              <a:spcAft>
                <a:spcPct val="0"/>
              </a:spcAft>
              <a:buClr>
                <a:srgbClr val="FFFFFF"/>
              </a:buClr>
              <a:buFontTx/>
              <a:buChar char="–"/>
              <a:defRPr/>
            </a:pPr>
            <a:r>
              <a:rPr lang="en-US" dirty="0">
                <a:solidFill>
                  <a:schemeClr val="tx1"/>
                </a:solidFill>
                <a:latin typeface="Corbel"/>
                <a:cs typeface="Corbel"/>
              </a:rPr>
              <a:t>Human IgG1 constant region</a:t>
            </a:r>
          </a:p>
          <a:p>
            <a:pPr lvl="1" fontAlgn="base">
              <a:spcBef>
                <a:spcPct val="20000"/>
              </a:spcBef>
              <a:spcAft>
                <a:spcPct val="0"/>
              </a:spcAft>
              <a:buClr>
                <a:srgbClr val="FFFFFF"/>
              </a:buClr>
              <a:buFontTx/>
              <a:buChar char="–"/>
              <a:defRPr/>
            </a:pPr>
            <a:endParaRPr lang="en-US" sz="1050" b="1" dirty="0" smtClean="0">
              <a:solidFill>
                <a:srgbClr val="000000"/>
              </a:solidFill>
            </a:endParaRPr>
          </a:p>
          <a:p>
            <a:pPr fontAlgn="base">
              <a:spcBef>
                <a:spcPct val="20000"/>
              </a:spcBef>
              <a:spcAft>
                <a:spcPct val="0"/>
              </a:spcAft>
              <a:buClr>
                <a:srgbClr val="FFFFFF"/>
              </a:buClr>
              <a:buFontTx/>
              <a:buChar char="•"/>
              <a:defRPr/>
            </a:pPr>
            <a:r>
              <a:rPr lang="en-US" sz="2400" b="1" dirty="0">
                <a:solidFill>
                  <a:srgbClr val="000000"/>
                </a:solidFill>
                <a:latin typeface="+mn-lt"/>
              </a:rPr>
              <a:t>CD20 antigen</a:t>
            </a:r>
          </a:p>
          <a:p>
            <a:pPr lvl="1" fontAlgn="base">
              <a:spcBef>
                <a:spcPct val="20000"/>
              </a:spcBef>
              <a:spcAft>
                <a:spcPct val="0"/>
              </a:spcAft>
              <a:buClr>
                <a:srgbClr val="FFFFFF"/>
              </a:buClr>
              <a:buFontTx/>
              <a:buChar char="–"/>
              <a:defRPr/>
            </a:pPr>
            <a:r>
              <a:rPr lang="en-US" dirty="0">
                <a:solidFill>
                  <a:schemeClr val="tx1"/>
                </a:solidFill>
                <a:latin typeface="Corbel"/>
                <a:cs typeface="Corbel"/>
              </a:rPr>
              <a:t>Hydrophobic, 35 </a:t>
            </a:r>
            <a:r>
              <a:rPr lang="en-US" dirty="0" err="1">
                <a:solidFill>
                  <a:schemeClr val="tx1"/>
                </a:solidFill>
                <a:latin typeface="Corbel"/>
                <a:cs typeface="Corbel"/>
              </a:rPr>
              <a:t>kD</a:t>
            </a:r>
            <a:r>
              <a:rPr lang="en-US" dirty="0">
                <a:solidFill>
                  <a:schemeClr val="tx1"/>
                </a:solidFill>
                <a:latin typeface="Corbel"/>
                <a:cs typeface="Corbel"/>
              </a:rPr>
              <a:t> </a:t>
            </a:r>
            <a:r>
              <a:rPr lang="en-US" dirty="0" err="1">
                <a:solidFill>
                  <a:schemeClr val="tx1"/>
                </a:solidFill>
                <a:latin typeface="Corbel"/>
                <a:cs typeface="Corbel"/>
              </a:rPr>
              <a:t>phosphoprotein</a:t>
            </a:r>
            <a:endParaRPr lang="en-US" dirty="0">
              <a:solidFill>
                <a:schemeClr val="tx1"/>
              </a:solidFill>
              <a:latin typeface="Corbel"/>
              <a:cs typeface="Corbel"/>
            </a:endParaRPr>
          </a:p>
          <a:p>
            <a:pPr lvl="1" fontAlgn="base">
              <a:spcBef>
                <a:spcPct val="20000"/>
              </a:spcBef>
              <a:spcAft>
                <a:spcPct val="0"/>
              </a:spcAft>
              <a:buClr>
                <a:srgbClr val="FFFFFF"/>
              </a:buClr>
              <a:buFontTx/>
              <a:buChar char="–"/>
              <a:defRPr/>
            </a:pPr>
            <a:r>
              <a:rPr lang="en-US" dirty="0">
                <a:solidFill>
                  <a:schemeClr val="tx1"/>
                </a:solidFill>
                <a:latin typeface="Corbel"/>
                <a:cs typeface="Corbel"/>
              </a:rPr>
              <a:t>Expressed only on B lineage cells </a:t>
            </a:r>
          </a:p>
          <a:p>
            <a:pPr lvl="1" fontAlgn="base">
              <a:spcBef>
                <a:spcPct val="20000"/>
              </a:spcBef>
              <a:spcAft>
                <a:spcPct val="0"/>
              </a:spcAft>
              <a:buClr>
                <a:srgbClr val="FFFFFF"/>
              </a:buClr>
              <a:buFontTx/>
              <a:buChar char="–"/>
              <a:defRPr/>
            </a:pPr>
            <a:r>
              <a:rPr lang="en-US" dirty="0">
                <a:solidFill>
                  <a:schemeClr val="tx1"/>
                </a:solidFill>
                <a:latin typeface="Corbel"/>
                <a:cs typeface="Corbel"/>
              </a:rPr>
              <a:t>Present in more than 90% of B-cell lymphomas</a:t>
            </a:r>
          </a:p>
          <a:p>
            <a:pPr lvl="1" fontAlgn="base">
              <a:spcBef>
                <a:spcPct val="20000"/>
              </a:spcBef>
              <a:spcAft>
                <a:spcPct val="0"/>
              </a:spcAft>
              <a:buClr>
                <a:srgbClr val="FFFFFF"/>
              </a:buClr>
              <a:buFontTx/>
              <a:buChar char="–"/>
              <a:defRPr/>
            </a:pPr>
            <a:r>
              <a:rPr lang="en-US" dirty="0">
                <a:solidFill>
                  <a:schemeClr val="tx1"/>
                </a:solidFill>
                <a:latin typeface="Corbel"/>
                <a:cs typeface="Corbel"/>
              </a:rPr>
              <a:t>Important for cell cycle initiation</a:t>
            </a:r>
            <a:br>
              <a:rPr lang="en-US" dirty="0">
                <a:solidFill>
                  <a:schemeClr val="tx1"/>
                </a:solidFill>
                <a:latin typeface="Corbel"/>
                <a:cs typeface="Corbel"/>
              </a:rPr>
            </a:br>
            <a:r>
              <a:rPr lang="en-US" dirty="0">
                <a:solidFill>
                  <a:schemeClr val="tx1"/>
                </a:solidFill>
                <a:latin typeface="Corbel"/>
                <a:cs typeface="Corbel"/>
              </a:rPr>
              <a:t>and differentiation</a:t>
            </a:r>
          </a:p>
          <a:p>
            <a:pPr lvl="1" fontAlgn="base">
              <a:spcBef>
                <a:spcPct val="20000"/>
              </a:spcBef>
              <a:spcAft>
                <a:spcPct val="0"/>
              </a:spcAft>
              <a:buClr>
                <a:srgbClr val="FFFFFF"/>
              </a:buClr>
              <a:buFontTx/>
              <a:buChar char="–"/>
              <a:defRPr/>
            </a:pPr>
            <a:r>
              <a:rPr lang="en-US" dirty="0">
                <a:solidFill>
                  <a:schemeClr val="tx1"/>
                </a:solidFill>
                <a:latin typeface="Corbel"/>
                <a:cs typeface="Corbel"/>
              </a:rPr>
              <a:t>Does not shed or rapidly modulate off cell surface</a:t>
            </a:r>
          </a:p>
        </p:txBody>
      </p:sp>
      <p:sp>
        <p:nvSpPr>
          <p:cNvPr id="890883" name="Rectangle 3"/>
          <p:cNvSpPr>
            <a:spLocks noChangeArrowheads="1"/>
          </p:cNvSpPr>
          <p:nvPr/>
        </p:nvSpPr>
        <p:spPr bwMode="auto">
          <a:xfrm>
            <a:off x="0" y="0"/>
            <a:ext cx="9144000"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nchor="b"/>
          <a:lstStyle/>
          <a:p>
            <a:pPr eaLnBrk="0" fontAlgn="base" hangingPunct="0">
              <a:spcBef>
                <a:spcPct val="0"/>
              </a:spcBef>
              <a:spcAft>
                <a:spcPct val="0"/>
              </a:spcAft>
              <a:defRPr/>
            </a:pPr>
            <a:r>
              <a:rPr lang="en-US" sz="2300">
                <a:solidFill>
                  <a:srgbClr val="FFFFFF"/>
                </a:solidFill>
                <a:ea typeface="ＭＳ Ｐゴシック" charset="0"/>
                <a:cs typeface="ＭＳ Ｐゴシック" charset="0"/>
              </a:rPr>
              <a:t> </a:t>
            </a:r>
            <a:endParaRPr lang="en-US" sz="2000">
              <a:solidFill>
                <a:srgbClr val="FFFFFF"/>
              </a:solidFill>
              <a:ea typeface="ＭＳ Ｐゴシック" charset="0"/>
              <a:cs typeface="ＭＳ Ｐゴシック" charset="0"/>
            </a:endParaRPr>
          </a:p>
        </p:txBody>
      </p:sp>
      <p:sp>
        <p:nvSpPr>
          <p:cNvPr id="890885" name="Line 5"/>
          <p:cNvSpPr>
            <a:spLocks noChangeShapeType="1"/>
          </p:cNvSpPr>
          <p:nvPr/>
        </p:nvSpPr>
        <p:spPr bwMode="auto">
          <a:xfrm>
            <a:off x="7894352" y="2693943"/>
            <a:ext cx="409575" cy="0"/>
          </a:xfrm>
          <a:prstGeom prst="line">
            <a:avLst/>
          </a:prstGeom>
          <a:noFill/>
          <a:ln w="50800">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defRPr/>
            </a:pPr>
            <a:endParaRPr lang="en-US" sz="2000">
              <a:solidFill>
                <a:srgbClr val="FFFFFF"/>
              </a:solidFill>
              <a:ea typeface="ＭＳ Ｐゴシック" charset="0"/>
              <a:cs typeface="ＭＳ Ｐゴシック" charset="0"/>
            </a:endParaRPr>
          </a:p>
        </p:txBody>
      </p:sp>
      <p:sp>
        <p:nvSpPr>
          <p:cNvPr id="890886" name="Line 6"/>
          <p:cNvSpPr>
            <a:spLocks noChangeShapeType="1"/>
          </p:cNvSpPr>
          <p:nvPr/>
        </p:nvSpPr>
        <p:spPr bwMode="auto">
          <a:xfrm>
            <a:off x="8197564" y="3040018"/>
            <a:ext cx="409575" cy="0"/>
          </a:xfrm>
          <a:prstGeom prst="line">
            <a:avLst/>
          </a:prstGeom>
          <a:noFill/>
          <a:ln w="50800">
            <a:solidFill>
              <a:srgbClr val="FF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defRPr/>
            </a:pPr>
            <a:endParaRPr lang="en-US" sz="2000">
              <a:solidFill>
                <a:srgbClr val="FFFFFF"/>
              </a:solidFill>
              <a:ea typeface="ＭＳ Ｐゴシック" charset="0"/>
              <a:cs typeface="ＭＳ Ｐゴシック" charset="0"/>
            </a:endParaRPr>
          </a:p>
        </p:txBody>
      </p:sp>
      <p:sp>
        <p:nvSpPr>
          <p:cNvPr id="890887" name="Line 7"/>
          <p:cNvSpPr>
            <a:spLocks noChangeShapeType="1"/>
          </p:cNvSpPr>
          <p:nvPr/>
        </p:nvSpPr>
        <p:spPr bwMode="auto">
          <a:xfrm>
            <a:off x="7684802" y="2346280"/>
            <a:ext cx="409575" cy="0"/>
          </a:xfrm>
          <a:prstGeom prst="line">
            <a:avLst/>
          </a:prstGeom>
          <a:noFill/>
          <a:ln w="50800">
            <a:solidFill>
              <a:srgbClr val="CC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defRPr/>
            </a:pPr>
            <a:endParaRPr lang="en-US" sz="2000">
              <a:solidFill>
                <a:srgbClr val="FFFFFF"/>
              </a:solidFill>
              <a:ea typeface="ＭＳ Ｐゴシック" charset="0"/>
              <a:cs typeface="ＭＳ Ｐゴシック" charset="0"/>
            </a:endParaRPr>
          </a:p>
        </p:txBody>
      </p:sp>
      <p:sp>
        <p:nvSpPr>
          <p:cNvPr id="37895" name="Rectangle 14"/>
          <p:cNvSpPr>
            <a:spLocks noGrp="1" noChangeArrowheads="1"/>
          </p:cNvSpPr>
          <p:nvPr>
            <p:ph type="title"/>
          </p:nvPr>
        </p:nvSpPr>
        <p:spPr/>
        <p:txBody>
          <a:bodyPr/>
          <a:lstStyle/>
          <a:p>
            <a:r>
              <a:rPr lang="en-US" smtClean="0">
                <a:ea typeface="ＭＳ Ｐゴシック" pitchFamily="34" charset="-128"/>
              </a:rPr>
              <a:t>Rituximab for NHL</a:t>
            </a:r>
          </a:p>
        </p:txBody>
      </p:sp>
      <p:sp>
        <p:nvSpPr>
          <p:cNvPr id="37896" name="Rectangle 4"/>
          <p:cNvSpPr>
            <a:spLocks noChangeArrowheads="1"/>
          </p:cNvSpPr>
          <p:nvPr/>
        </p:nvSpPr>
        <p:spPr bwMode="auto">
          <a:xfrm>
            <a:off x="14288" y="1141413"/>
            <a:ext cx="4524375" cy="5716587"/>
          </a:xfrm>
          <a:prstGeom prst="rect">
            <a:avLst/>
          </a:prstGeom>
          <a:solidFill>
            <a:schemeClr val="tx1"/>
          </a:solidFill>
          <a:ln w="9525">
            <a:solidFill>
              <a:srgbClr val="000000"/>
            </a:solidFill>
            <a:round/>
            <a:headEnd/>
            <a:tailEnd/>
          </a:ln>
        </p:spPr>
        <p:txBody>
          <a:bodyPr/>
          <a:lstStyle/>
          <a:p>
            <a:pPr fontAlgn="base">
              <a:spcBef>
                <a:spcPct val="30000"/>
              </a:spcBef>
              <a:spcAft>
                <a:spcPct val="0"/>
              </a:spcAft>
            </a:pPr>
            <a:endParaRPr lang="en-US" sz="2000">
              <a:solidFill>
                <a:srgbClr val="FFFFFF"/>
              </a:solidFill>
            </a:endParaRPr>
          </a:p>
        </p:txBody>
      </p:sp>
      <p:pic>
        <p:nvPicPr>
          <p:cNvPr id="37897" name="Picture 347"/>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671513" y="1200150"/>
            <a:ext cx="3482975" cy="2700338"/>
          </a:xfrm>
          <a:noFill/>
          <a:extLst>
            <a:ext uri="{91240B29-F687-4F45-9708-019B960494DF}">
              <a14:hiddenLine xmlns:a14="http://schemas.microsoft.com/office/drawing/2010/main" w="50800" cap="flat" cmpd="sng">
                <a:solidFill>
                  <a:srgbClr val="FFFFFF"/>
                </a:solidFill>
                <a:prstDash val="solid"/>
                <a:miter lim="800000"/>
                <a:headEnd type="none" w="sm" len="sm"/>
                <a:tailEnd type="none" w="sm" len="sm"/>
              </a14:hiddenLine>
            </a:ext>
          </a:extLst>
        </p:spPr>
      </p:pic>
      <p:pic>
        <p:nvPicPr>
          <p:cNvPr id="37898" name="Picture 342"/>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974725" y="3744913"/>
            <a:ext cx="2874963" cy="2984500"/>
          </a:xfrm>
          <a:noFill/>
          <a:extLst>
            <a:ext uri="{91240B29-F687-4F45-9708-019B960494DF}">
              <a14:hiddenLine xmlns:a14="http://schemas.microsoft.com/office/drawing/2010/main" w="50800" cap="flat" cmpd="sng">
                <a:solidFill>
                  <a:srgbClr val="FFFFFF"/>
                </a:solidFill>
                <a:prstDash val="solid"/>
                <a:miter lim="800000"/>
                <a:headEnd type="none" w="sm" len="sm"/>
                <a:tailEnd type="none" w="sm" len="sm"/>
              </a14:hiddenLine>
            </a:ext>
          </a:extLst>
        </p:spPr>
      </p:pic>
    </p:spTree>
    <p:extLst>
      <p:ext uri="{BB962C8B-B14F-4D97-AF65-F5344CB8AC3E}">
        <p14:creationId xmlns:p14="http://schemas.microsoft.com/office/powerpoint/2010/main" val="3595928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a:grpSpLocks/>
          </p:cNvGrpSpPr>
          <p:nvPr/>
        </p:nvGrpSpPr>
        <p:grpSpPr bwMode="auto">
          <a:xfrm>
            <a:off x="425450" y="5609714"/>
            <a:ext cx="7983538" cy="533400"/>
            <a:chOff x="311" y="3732"/>
            <a:chExt cx="5658" cy="336"/>
          </a:xfrm>
        </p:grpSpPr>
        <p:sp>
          <p:nvSpPr>
            <p:cNvPr id="882691" name="Rectangle 3"/>
            <p:cNvSpPr>
              <a:spLocks noChangeArrowheads="1"/>
            </p:cNvSpPr>
            <p:nvPr/>
          </p:nvSpPr>
          <p:spPr bwMode="auto">
            <a:xfrm>
              <a:off x="1218" y="3732"/>
              <a:ext cx="4751" cy="336"/>
            </a:xfrm>
            <a:prstGeom prst="rect">
              <a:avLst/>
            </a:prstGeom>
            <a:gradFill rotWithShape="0">
              <a:gsLst>
                <a:gs pos="0">
                  <a:srgbClr val="8181FF"/>
                </a:gs>
                <a:gs pos="100000">
                  <a:srgbClr val="0000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defRPr/>
              </a:pPr>
              <a:endParaRPr lang="en-US" sz="2000">
                <a:solidFill>
                  <a:srgbClr val="FFFFFF"/>
                </a:solidFill>
                <a:ea typeface="ＭＳ Ｐゴシック" charset="0"/>
                <a:cs typeface="ＭＳ Ｐゴシック" charset="0"/>
              </a:endParaRPr>
            </a:p>
          </p:txBody>
        </p:sp>
        <p:sp>
          <p:nvSpPr>
            <p:cNvPr id="882692" name="Rectangle 4"/>
            <p:cNvSpPr>
              <a:spLocks noChangeArrowheads="1"/>
            </p:cNvSpPr>
            <p:nvPr/>
          </p:nvSpPr>
          <p:spPr bwMode="auto">
            <a:xfrm>
              <a:off x="311" y="3732"/>
              <a:ext cx="907" cy="336"/>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defRPr/>
              </a:pPr>
              <a:endParaRPr lang="en-US" sz="2000">
                <a:solidFill>
                  <a:srgbClr val="FFFFFF"/>
                </a:solidFill>
                <a:ea typeface="ＭＳ Ｐゴシック" charset="0"/>
                <a:cs typeface="ＭＳ Ｐゴシック" charset="0"/>
              </a:endParaRPr>
            </a:p>
          </p:txBody>
        </p:sp>
      </p:grpSp>
      <p:sp>
        <p:nvSpPr>
          <p:cNvPr id="38915" name="Rectangle 5"/>
          <p:cNvSpPr>
            <a:spLocks noGrp="1" noChangeArrowheads="1"/>
          </p:cNvSpPr>
          <p:nvPr>
            <p:ph type="title"/>
          </p:nvPr>
        </p:nvSpPr>
        <p:spPr/>
        <p:txBody>
          <a:bodyPr/>
          <a:lstStyle/>
          <a:p>
            <a:r>
              <a:rPr lang="en-US" smtClean="0">
                <a:ea typeface="ＭＳ Ｐゴシック" pitchFamily="34" charset="-128"/>
              </a:rPr>
              <a:t>B-Cell Life Cycle and CD20 Tumor Specificity</a:t>
            </a:r>
          </a:p>
        </p:txBody>
      </p:sp>
      <p:sp>
        <p:nvSpPr>
          <p:cNvPr id="882694" name="Rectangle 6"/>
          <p:cNvSpPr>
            <a:spLocks noChangeArrowheads="1"/>
          </p:cNvSpPr>
          <p:nvPr/>
        </p:nvSpPr>
        <p:spPr bwMode="auto">
          <a:xfrm>
            <a:off x="1462088" y="1201226"/>
            <a:ext cx="18827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fontAlgn="base" hangingPunct="0">
              <a:spcBef>
                <a:spcPct val="50000"/>
              </a:spcBef>
              <a:spcAft>
                <a:spcPct val="0"/>
              </a:spcAft>
              <a:defRPr/>
            </a:pPr>
            <a:r>
              <a:rPr lang="en-US" sz="2000">
                <a:solidFill>
                  <a:srgbClr val="000000"/>
                </a:solidFill>
                <a:ea typeface="ＭＳ Ｐゴシック" charset="0"/>
                <a:cs typeface="ＭＳ Ｐゴシック" charset="0"/>
              </a:rPr>
              <a:t>Bone Marrow</a:t>
            </a:r>
          </a:p>
        </p:txBody>
      </p:sp>
      <p:sp>
        <p:nvSpPr>
          <p:cNvPr id="882695" name="Rectangle 7"/>
          <p:cNvSpPr>
            <a:spLocks noChangeArrowheads="1"/>
          </p:cNvSpPr>
          <p:nvPr/>
        </p:nvSpPr>
        <p:spPr bwMode="auto">
          <a:xfrm>
            <a:off x="5294313" y="1201226"/>
            <a:ext cx="18843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fontAlgn="base" hangingPunct="0">
              <a:spcBef>
                <a:spcPct val="50000"/>
              </a:spcBef>
              <a:spcAft>
                <a:spcPct val="0"/>
              </a:spcAft>
              <a:defRPr/>
            </a:pPr>
            <a:r>
              <a:rPr lang="en-US" sz="2000" dirty="0">
                <a:solidFill>
                  <a:srgbClr val="000000"/>
                </a:solidFill>
                <a:ea typeface="ＭＳ Ｐゴシック" charset="0"/>
                <a:cs typeface="ＭＳ Ｐゴシック" charset="0"/>
              </a:rPr>
              <a:t>Blood; </a:t>
            </a:r>
            <a:r>
              <a:rPr lang="en-US" sz="2000" dirty="0" smtClean="0">
                <a:solidFill>
                  <a:srgbClr val="000000"/>
                </a:solidFill>
                <a:ea typeface="ＭＳ Ｐゴシック" charset="0"/>
                <a:cs typeface="ＭＳ Ｐゴシック" charset="0"/>
              </a:rPr>
              <a:t>Lymph</a:t>
            </a:r>
            <a:endParaRPr lang="en-US" sz="2000" dirty="0">
              <a:solidFill>
                <a:srgbClr val="000000"/>
              </a:solidFill>
              <a:ea typeface="ＭＳ Ｐゴシック" charset="0"/>
              <a:cs typeface="ＭＳ Ｐゴシック" charset="0"/>
            </a:endParaRPr>
          </a:p>
        </p:txBody>
      </p:sp>
      <p:sp>
        <p:nvSpPr>
          <p:cNvPr id="882696" name="Line 8"/>
          <p:cNvSpPr>
            <a:spLocks noChangeShapeType="1"/>
          </p:cNvSpPr>
          <p:nvPr/>
        </p:nvSpPr>
        <p:spPr bwMode="auto">
          <a:xfrm flipH="1">
            <a:off x="311150" y="1398076"/>
            <a:ext cx="1336675" cy="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defRPr/>
            </a:pPr>
            <a:endParaRPr lang="en-US" sz="2000">
              <a:solidFill>
                <a:srgbClr val="000000"/>
              </a:solidFill>
              <a:ea typeface="ＭＳ Ｐゴシック" charset="0"/>
              <a:cs typeface="ＭＳ Ｐゴシック" charset="0"/>
            </a:endParaRPr>
          </a:p>
        </p:txBody>
      </p:sp>
      <p:sp>
        <p:nvSpPr>
          <p:cNvPr id="882697" name="Line 9"/>
          <p:cNvSpPr>
            <a:spLocks noChangeShapeType="1"/>
          </p:cNvSpPr>
          <p:nvPr/>
        </p:nvSpPr>
        <p:spPr bwMode="auto">
          <a:xfrm>
            <a:off x="3189288" y="1398076"/>
            <a:ext cx="1181100" cy="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defRPr/>
            </a:pPr>
            <a:endParaRPr lang="en-US" sz="2000">
              <a:solidFill>
                <a:srgbClr val="000000"/>
              </a:solidFill>
              <a:ea typeface="ＭＳ Ｐゴシック" charset="0"/>
              <a:cs typeface="ＭＳ Ｐゴシック" charset="0"/>
            </a:endParaRPr>
          </a:p>
        </p:txBody>
      </p:sp>
      <p:sp>
        <p:nvSpPr>
          <p:cNvPr id="882698" name="Line 10"/>
          <p:cNvSpPr>
            <a:spLocks noChangeShapeType="1"/>
          </p:cNvSpPr>
          <p:nvPr/>
        </p:nvSpPr>
        <p:spPr bwMode="auto">
          <a:xfrm flipH="1">
            <a:off x="4527550" y="1398076"/>
            <a:ext cx="919163" cy="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defRPr/>
            </a:pPr>
            <a:endParaRPr lang="en-US" sz="2000">
              <a:solidFill>
                <a:srgbClr val="000000"/>
              </a:solidFill>
              <a:ea typeface="ＭＳ Ｐゴシック" charset="0"/>
              <a:cs typeface="ＭＳ Ｐゴシック" charset="0"/>
            </a:endParaRPr>
          </a:p>
        </p:txBody>
      </p:sp>
      <p:sp>
        <p:nvSpPr>
          <p:cNvPr id="882699" name="Line 11"/>
          <p:cNvSpPr>
            <a:spLocks noChangeShapeType="1"/>
          </p:cNvSpPr>
          <p:nvPr/>
        </p:nvSpPr>
        <p:spPr bwMode="auto">
          <a:xfrm>
            <a:off x="6978650" y="1398076"/>
            <a:ext cx="1028700" cy="0"/>
          </a:xfrm>
          <a:prstGeom prst="line">
            <a:avLst/>
          </a:prstGeom>
          <a:noFill/>
          <a:ln w="1905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defRPr/>
            </a:pPr>
            <a:endParaRPr lang="en-US" sz="2000">
              <a:solidFill>
                <a:srgbClr val="000000"/>
              </a:solidFill>
              <a:ea typeface="ＭＳ Ｐゴシック" charset="0"/>
              <a:cs typeface="ＭＳ Ｐゴシック" charset="0"/>
            </a:endParaRPr>
          </a:p>
        </p:txBody>
      </p:sp>
      <p:sp>
        <p:nvSpPr>
          <p:cNvPr id="882701" name="Rectangle 13"/>
          <p:cNvSpPr>
            <a:spLocks noChangeArrowheads="1"/>
          </p:cNvSpPr>
          <p:nvPr/>
        </p:nvSpPr>
        <p:spPr bwMode="auto">
          <a:xfrm>
            <a:off x="1682750" y="5563676"/>
            <a:ext cx="1984375"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fontAlgn="base" hangingPunct="0">
              <a:spcBef>
                <a:spcPct val="50000"/>
              </a:spcBef>
              <a:spcAft>
                <a:spcPct val="0"/>
              </a:spcAft>
              <a:defRPr/>
            </a:pPr>
            <a:r>
              <a:rPr lang="en-US" sz="1600" b="1">
                <a:solidFill>
                  <a:srgbClr val="FFFFFF"/>
                </a:solidFill>
                <a:effectLst>
                  <a:outerShdw blurRad="38100" dist="38100" dir="2700000" algn="tl">
                    <a:srgbClr val="C0C0C0"/>
                  </a:outerShdw>
                </a:effectLst>
              </a:rPr>
              <a:t>Precursor B-cell </a:t>
            </a:r>
            <a:br>
              <a:rPr lang="en-US" sz="1600" b="1">
                <a:solidFill>
                  <a:srgbClr val="FFFFFF"/>
                </a:solidFill>
                <a:effectLst>
                  <a:outerShdw blurRad="38100" dist="38100" dir="2700000" algn="tl">
                    <a:srgbClr val="C0C0C0"/>
                  </a:outerShdw>
                </a:effectLst>
              </a:rPr>
            </a:br>
            <a:r>
              <a:rPr lang="en-US" sz="1600" b="1">
                <a:solidFill>
                  <a:srgbClr val="FFFFFF"/>
                </a:solidFill>
                <a:effectLst>
                  <a:outerShdw blurRad="38100" dist="38100" dir="2700000" algn="tl">
                    <a:srgbClr val="C0C0C0"/>
                  </a:outerShdw>
                </a:effectLst>
              </a:rPr>
              <a:t>acute leukemias</a:t>
            </a:r>
          </a:p>
        </p:txBody>
      </p:sp>
      <p:sp>
        <p:nvSpPr>
          <p:cNvPr id="882702" name="Rectangle 14"/>
          <p:cNvSpPr>
            <a:spLocks noChangeArrowheads="1"/>
          </p:cNvSpPr>
          <p:nvPr/>
        </p:nvSpPr>
        <p:spPr bwMode="auto">
          <a:xfrm>
            <a:off x="4306888" y="5563676"/>
            <a:ext cx="2236787"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fontAlgn="base" hangingPunct="0">
              <a:spcBef>
                <a:spcPct val="50000"/>
              </a:spcBef>
              <a:spcAft>
                <a:spcPct val="0"/>
              </a:spcAft>
              <a:defRPr/>
            </a:pPr>
            <a:r>
              <a:rPr lang="en-US" sz="1600" b="1">
                <a:solidFill>
                  <a:srgbClr val="FFFFFF"/>
                </a:solidFill>
                <a:effectLst>
                  <a:outerShdw blurRad="38100" dist="38100" dir="2700000" algn="tl">
                    <a:srgbClr val="C0C0C0"/>
                  </a:outerShdw>
                </a:effectLst>
              </a:rPr>
              <a:t>B-cell lymphomas,</a:t>
            </a:r>
            <a:br>
              <a:rPr lang="en-US" sz="1600" b="1">
                <a:solidFill>
                  <a:srgbClr val="FFFFFF"/>
                </a:solidFill>
                <a:effectLst>
                  <a:outerShdw blurRad="38100" dist="38100" dir="2700000" algn="tl">
                    <a:srgbClr val="C0C0C0"/>
                  </a:outerShdw>
                </a:effectLst>
              </a:rPr>
            </a:br>
            <a:r>
              <a:rPr lang="en-US" sz="1600" b="1">
                <a:solidFill>
                  <a:srgbClr val="FFFFFF"/>
                </a:solidFill>
                <a:effectLst>
                  <a:outerShdw blurRad="38100" dist="38100" dir="2700000" algn="tl">
                    <a:srgbClr val="C0C0C0"/>
                  </a:outerShdw>
                </a:effectLst>
              </a:rPr>
              <a:t>CLL</a:t>
            </a:r>
          </a:p>
        </p:txBody>
      </p:sp>
      <p:sp>
        <p:nvSpPr>
          <p:cNvPr id="882703" name="Rectangle 15"/>
          <p:cNvSpPr>
            <a:spLocks noChangeArrowheads="1"/>
          </p:cNvSpPr>
          <p:nvPr/>
        </p:nvSpPr>
        <p:spPr bwMode="auto">
          <a:xfrm>
            <a:off x="6656388" y="5685914"/>
            <a:ext cx="1985962"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fontAlgn="base" hangingPunct="0">
              <a:spcBef>
                <a:spcPct val="50000"/>
              </a:spcBef>
              <a:spcAft>
                <a:spcPct val="0"/>
              </a:spcAft>
              <a:defRPr/>
            </a:pPr>
            <a:r>
              <a:rPr lang="en-US" sz="1600" b="1">
                <a:solidFill>
                  <a:srgbClr val="FFFFFF"/>
                </a:solidFill>
                <a:effectLst>
                  <a:outerShdw blurRad="38100" dist="38100" dir="2700000" algn="tl">
                    <a:srgbClr val="C0C0C0"/>
                  </a:outerShdw>
                </a:effectLst>
              </a:rPr>
              <a:t>Myeloma</a:t>
            </a:r>
          </a:p>
        </p:txBody>
      </p:sp>
      <p:sp>
        <p:nvSpPr>
          <p:cNvPr id="882704" name="Rectangle 16"/>
          <p:cNvSpPr>
            <a:spLocks noChangeArrowheads="1"/>
          </p:cNvSpPr>
          <p:nvPr/>
        </p:nvSpPr>
        <p:spPr bwMode="auto">
          <a:xfrm>
            <a:off x="584200" y="5685914"/>
            <a:ext cx="931863"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fontAlgn="base" hangingPunct="0">
              <a:spcBef>
                <a:spcPct val="50000"/>
              </a:spcBef>
              <a:spcAft>
                <a:spcPct val="0"/>
              </a:spcAft>
              <a:defRPr/>
            </a:pPr>
            <a:r>
              <a:rPr lang="en-US" sz="1600" b="1">
                <a:solidFill>
                  <a:srgbClr val="FFFFFF"/>
                </a:solidFill>
                <a:effectLst>
                  <a:outerShdw blurRad="38100" dist="38100" dir="2700000" algn="tl">
                    <a:srgbClr val="000000"/>
                  </a:outerShdw>
                </a:effectLst>
                <a:ea typeface="ＭＳ Ｐゴシック" charset="0"/>
                <a:cs typeface="ＭＳ Ｐゴシック" charset="0"/>
              </a:rPr>
              <a:t>CML</a:t>
            </a:r>
            <a:endParaRPr lang="en-US" sz="1400" b="1">
              <a:solidFill>
                <a:srgbClr val="FFFFFF"/>
              </a:solidFill>
              <a:effectLst>
                <a:outerShdw blurRad="38100" dist="38100" dir="2700000" algn="tl">
                  <a:srgbClr val="000000"/>
                </a:outerShdw>
              </a:effectLst>
              <a:ea typeface="ＭＳ Ｐゴシック" charset="0"/>
              <a:cs typeface="ＭＳ Ｐゴシック" charset="0"/>
            </a:endParaRPr>
          </a:p>
        </p:txBody>
      </p:sp>
      <p:pic>
        <p:nvPicPr>
          <p:cNvPr id="38926" name="Picture 21" descr="Final CD 20 cell line"/>
          <p:cNvPicPr>
            <a:picLocks noChangeAspect="1" noChangeArrowheads="1"/>
          </p:cNvPicPr>
          <p:nvPr/>
        </p:nvPicPr>
        <p:blipFill>
          <a:blip r:embed="rId3">
            <a:extLst>
              <a:ext uri="{28A0092B-C50C-407E-A947-70E740481C1C}">
                <a14:useLocalDpi xmlns:a14="http://schemas.microsoft.com/office/drawing/2010/main" val="0"/>
              </a:ext>
            </a:extLst>
          </a:blip>
          <a:srcRect l="1608" t="30746" b="21518"/>
          <a:stretch>
            <a:fillRect/>
          </a:stretch>
        </p:blipFill>
        <p:spPr bwMode="auto">
          <a:xfrm>
            <a:off x="104775" y="1763201"/>
            <a:ext cx="9010650"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2710" name="Rectangle 22"/>
          <p:cNvSpPr>
            <a:spLocks noChangeArrowheads="1"/>
          </p:cNvSpPr>
          <p:nvPr/>
        </p:nvSpPr>
        <p:spPr bwMode="auto">
          <a:xfrm>
            <a:off x="238125" y="4084126"/>
            <a:ext cx="1665288"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fontAlgn="base" hangingPunct="0">
              <a:spcBef>
                <a:spcPct val="50000"/>
              </a:spcBef>
              <a:spcAft>
                <a:spcPct val="0"/>
              </a:spcAft>
              <a:defRPr/>
            </a:pPr>
            <a:r>
              <a:rPr lang="en-US" b="1" dirty="0">
                <a:solidFill>
                  <a:srgbClr val="FF6600"/>
                </a:solidFill>
                <a:ea typeface="ＭＳ Ｐゴシック" charset="0"/>
                <a:cs typeface="ＭＳ Ｐゴシック" charset="0"/>
              </a:rPr>
              <a:t>Pluripotent</a:t>
            </a:r>
            <a:br>
              <a:rPr lang="en-US" b="1" dirty="0">
                <a:solidFill>
                  <a:srgbClr val="FF6600"/>
                </a:solidFill>
                <a:ea typeface="ＭＳ Ｐゴシック" charset="0"/>
                <a:cs typeface="ＭＳ Ｐゴシック" charset="0"/>
              </a:rPr>
            </a:br>
            <a:r>
              <a:rPr lang="en-US" b="1" dirty="0">
                <a:solidFill>
                  <a:srgbClr val="FF6600"/>
                </a:solidFill>
                <a:ea typeface="ＭＳ Ｐゴシック" charset="0"/>
                <a:cs typeface="ＭＳ Ｐゴシック" charset="0"/>
              </a:rPr>
              <a:t>stem cell</a:t>
            </a:r>
          </a:p>
        </p:txBody>
      </p:sp>
      <p:sp>
        <p:nvSpPr>
          <p:cNvPr id="882711" name="Rectangle 23"/>
          <p:cNvSpPr>
            <a:spLocks noChangeArrowheads="1"/>
          </p:cNvSpPr>
          <p:nvPr/>
        </p:nvSpPr>
        <p:spPr bwMode="auto">
          <a:xfrm>
            <a:off x="1911350" y="4084126"/>
            <a:ext cx="1363663"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fontAlgn="base" hangingPunct="0">
              <a:spcBef>
                <a:spcPct val="50000"/>
              </a:spcBef>
              <a:spcAft>
                <a:spcPct val="0"/>
              </a:spcAft>
              <a:defRPr/>
            </a:pPr>
            <a:r>
              <a:rPr lang="en-US" b="1">
                <a:solidFill>
                  <a:srgbClr val="FF6600"/>
                </a:solidFill>
                <a:ea typeface="ＭＳ Ｐゴシック" charset="0"/>
                <a:cs typeface="ＭＳ Ｐゴシック" charset="0"/>
              </a:rPr>
              <a:t>Lymphoid</a:t>
            </a:r>
            <a:br>
              <a:rPr lang="en-US" b="1">
                <a:solidFill>
                  <a:srgbClr val="FF6600"/>
                </a:solidFill>
                <a:ea typeface="ＭＳ Ｐゴシック" charset="0"/>
                <a:cs typeface="ＭＳ Ｐゴシック" charset="0"/>
              </a:rPr>
            </a:br>
            <a:r>
              <a:rPr lang="en-US" b="1">
                <a:solidFill>
                  <a:srgbClr val="FF6600"/>
                </a:solidFill>
                <a:ea typeface="ＭＳ Ｐゴシック" charset="0"/>
                <a:cs typeface="ＭＳ Ｐゴシック" charset="0"/>
              </a:rPr>
              <a:t>stem cell</a:t>
            </a:r>
          </a:p>
        </p:txBody>
      </p:sp>
      <p:sp>
        <p:nvSpPr>
          <p:cNvPr id="882712" name="Rectangle 24"/>
          <p:cNvSpPr>
            <a:spLocks noChangeArrowheads="1"/>
          </p:cNvSpPr>
          <p:nvPr/>
        </p:nvSpPr>
        <p:spPr bwMode="auto">
          <a:xfrm>
            <a:off x="3216275" y="4358764"/>
            <a:ext cx="13620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fontAlgn="base" hangingPunct="0">
              <a:spcBef>
                <a:spcPct val="50000"/>
              </a:spcBef>
              <a:spcAft>
                <a:spcPct val="0"/>
              </a:spcAft>
              <a:defRPr/>
            </a:pPr>
            <a:r>
              <a:rPr lang="en-US" b="1">
                <a:solidFill>
                  <a:srgbClr val="FF6600"/>
                </a:solidFill>
                <a:ea typeface="ＭＳ Ｐゴシック" charset="0"/>
                <a:cs typeface="ＭＳ Ｐゴシック" charset="0"/>
              </a:rPr>
              <a:t>Pre-B cell</a:t>
            </a:r>
          </a:p>
        </p:txBody>
      </p:sp>
      <p:sp>
        <p:nvSpPr>
          <p:cNvPr id="882713" name="Rectangle 25"/>
          <p:cNvSpPr>
            <a:spLocks noChangeArrowheads="1"/>
          </p:cNvSpPr>
          <p:nvPr/>
        </p:nvSpPr>
        <p:spPr bwMode="auto">
          <a:xfrm>
            <a:off x="4295775" y="4358764"/>
            <a:ext cx="13620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fontAlgn="base" hangingPunct="0">
              <a:spcBef>
                <a:spcPct val="50000"/>
              </a:spcBef>
              <a:spcAft>
                <a:spcPct val="0"/>
              </a:spcAft>
              <a:defRPr/>
            </a:pPr>
            <a:r>
              <a:rPr lang="en-US" b="1">
                <a:solidFill>
                  <a:srgbClr val="FF6600"/>
                </a:solidFill>
                <a:ea typeface="ＭＳ Ｐゴシック" charset="0"/>
                <a:cs typeface="ＭＳ Ｐゴシック" charset="0"/>
              </a:rPr>
              <a:t>B cell</a:t>
            </a:r>
          </a:p>
        </p:txBody>
      </p:sp>
      <p:sp>
        <p:nvSpPr>
          <p:cNvPr id="882714" name="Rectangle 26"/>
          <p:cNvSpPr>
            <a:spLocks noChangeArrowheads="1"/>
          </p:cNvSpPr>
          <p:nvPr/>
        </p:nvSpPr>
        <p:spPr bwMode="auto">
          <a:xfrm>
            <a:off x="5438775" y="4084126"/>
            <a:ext cx="13620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fontAlgn="base" hangingPunct="0">
              <a:spcBef>
                <a:spcPct val="50000"/>
              </a:spcBef>
              <a:spcAft>
                <a:spcPct val="0"/>
              </a:spcAft>
              <a:defRPr/>
            </a:pPr>
            <a:r>
              <a:rPr lang="en-US" b="1">
                <a:solidFill>
                  <a:srgbClr val="FF6600"/>
                </a:solidFill>
                <a:ea typeface="ＭＳ Ｐゴシック" charset="0"/>
                <a:cs typeface="ＭＳ Ｐゴシック" charset="0"/>
              </a:rPr>
              <a:t>Activated </a:t>
            </a:r>
            <a:br>
              <a:rPr lang="en-US" b="1">
                <a:solidFill>
                  <a:srgbClr val="FF6600"/>
                </a:solidFill>
                <a:ea typeface="ＭＳ Ｐゴシック" charset="0"/>
                <a:cs typeface="ＭＳ Ｐゴシック" charset="0"/>
              </a:rPr>
            </a:br>
            <a:r>
              <a:rPr lang="en-US" b="1">
                <a:solidFill>
                  <a:srgbClr val="FF6600"/>
                </a:solidFill>
                <a:ea typeface="ＭＳ Ｐゴシック" charset="0"/>
                <a:cs typeface="ＭＳ Ｐゴシック" charset="0"/>
              </a:rPr>
              <a:t>B cell</a:t>
            </a:r>
          </a:p>
        </p:txBody>
      </p:sp>
      <p:sp>
        <p:nvSpPr>
          <p:cNvPr id="882715" name="Rectangle 27"/>
          <p:cNvSpPr>
            <a:spLocks noChangeArrowheads="1"/>
          </p:cNvSpPr>
          <p:nvPr/>
        </p:nvSpPr>
        <p:spPr bwMode="auto">
          <a:xfrm>
            <a:off x="6823075" y="4084126"/>
            <a:ext cx="1363663"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fontAlgn="base" hangingPunct="0">
              <a:spcBef>
                <a:spcPct val="50000"/>
              </a:spcBef>
              <a:spcAft>
                <a:spcPct val="0"/>
              </a:spcAft>
              <a:defRPr/>
            </a:pPr>
            <a:r>
              <a:rPr lang="en-US" b="1">
                <a:solidFill>
                  <a:srgbClr val="FF6600"/>
                </a:solidFill>
                <a:ea typeface="ＭＳ Ｐゴシック" charset="0"/>
                <a:cs typeface="ＭＳ Ｐゴシック" charset="0"/>
              </a:rPr>
              <a:t>Plasma</a:t>
            </a:r>
            <a:br>
              <a:rPr lang="en-US" b="1">
                <a:solidFill>
                  <a:srgbClr val="FF6600"/>
                </a:solidFill>
                <a:ea typeface="ＭＳ Ｐゴシック" charset="0"/>
                <a:cs typeface="ＭＳ Ｐゴシック" charset="0"/>
              </a:rPr>
            </a:br>
            <a:r>
              <a:rPr lang="en-US" b="1">
                <a:solidFill>
                  <a:srgbClr val="FF6600"/>
                </a:solidFill>
                <a:ea typeface="ＭＳ Ｐゴシック" charset="0"/>
                <a:cs typeface="ＭＳ Ｐゴシック" charset="0"/>
              </a:rPr>
              <a:t>cell</a:t>
            </a:r>
          </a:p>
        </p:txBody>
      </p:sp>
      <p:sp>
        <p:nvSpPr>
          <p:cNvPr id="882716" name="Text Box 28"/>
          <p:cNvSpPr txBox="1">
            <a:spLocks noChangeArrowheads="1"/>
          </p:cNvSpPr>
          <p:nvPr/>
        </p:nvSpPr>
        <p:spPr bwMode="auto">
          <a:xfrm>
            <a:off x="3619500" y="1728276"/>
            <a:ext cx="558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50000"/>
              </a:spcBef>
              <a:spcAft>
                <a:spcPct val="0"/>
              </a:spcAft>
              <a:defRPr/>
            </a:pPr>
            <a:r>
              <a:rPr lang="en-US" sz="1600">
                <a:solidFill>
                  <a:srgbClr val="FFFFFF"/>
                </a:solidFill>
                <a:ea typeface="ＭＳ Ｐゴシック" charset="0"/>
                <a:cs typeface="ＭＳ Ｐゴシック" charset="0"/>
              </a:rPr>
              <a:t>IgM</a:t>
            </a:r>
          </a:p>
        </p:txBody>
      </p:sp>
      <p:sp>
        <p:nvSpPr>
          <p:cNvPr id="882717" name="Text Box 29"/>
          <p:cNvSpPr txBox="1">
            <a:spLocks noChangeArrowheads="1"/>
          </p:cNvSpPr>
          <p:nvPr/>
        </p:nvSpPr>
        <p:spPr bwMode="auto">
          <a:xfrm>
            <a:off x="4391025" y="1990214"/>
            <a:ext cx="558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50000"/>
              </a:spcBef>
              <a:spcAft>
                <a:spcPct val="0"/>
              </a:spcAft>
              <a:defRPr/>
            </a:pPr>
            <a:r>
              <a:rPr lang="en-US" sz="1600">
                <a:solidFill>
                  <a:srgbClr val="FFFFFF"/>
                </a:solidFill>
                <a:ea typeface="ＭＳ Ｐゴシック" charset="0"/>
                <a:cs typeface="ＭＳ Ｐゴシック" charset="0"/>
              </a:rPr>
              <a:t>IgM</a:t>
            </a:r>
          </a:p>
        </p:txBody>
      </p:sp>
      <p:sp>
        <p:nvSpPr>
          <p:cNvPr id="882718" name="Text Box 30"/>
          <p:cNvSpPr txBox="1">
            <a:spLocks noChangeArrowheads="1"/>
          </p:cNvSpPr>
          <p:nvPr/>
        </p:nvSpPr>
        <p:spPr bwMode="auto">
          <a:xfrm>
            <a:off x="5260975" y="2109276"/>
            <a:ext cx="558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50000"/>
              </a:spcBef>
              <a:spcAft>
                <a:spcPct val="0"/>
              </a:spcAft>
              <a:defRPr/>
            </a:pPr>
            <a:r>
              <a:rPr lang="en-US" sz="1600">
                <a:solidFill>
                  <a:srgbClr val="FFFFFF"/>
                </a:solidFill>
                <a:ea typeface="ＭＳ Ｐゴシック" charset="0"/>
                <a:cs typeface="ＭＳ Ｐゴシック" charset="0"/>
              </a:rPr>
              <a:t>IgD</a:t>
            </a:r>
          </a:p>
        </p:txBody>
      </p:sp>
      <p:sp>
        <p:nvSpPr>
          <p:cNvPr id="882719" name="Text Box 31"/>
          <p:cNvSpPr txBox="1">
            <a:spLocks noChangeArrowheads="1"/>
          </p:cNvSpPr>
          <p:nvPr/>
        </p:nvSpPr>
        <p:spPr bwMode="auto">
          <a:xfrm>
            <a:off x="6194425" y="2099751"/>
            <a:ext cx="558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50000"/>
              </a:spcBef>
              <a:spcAft>
                <a:spcPct val="0"/>
              </a:spcAft>
              <a:defRPr/>
            </a:pPr>
            <a:r>
              <a:rPr lang="en-US" sz="1600">
                <a:solidFill>
                  <a:srgbClr val="FFFFFF"/>
                </a:solidFill>
                <a:ea typeface="ＭＳ Ｐゴシック" charset="0"/>
                <a:cs typeface="ＭＳ Ｐゴシック" charset="0"/>
              </a:rPr>
              <a:t>Ig</a:t>
            </a:r>
          </a:p>
        </p:txBody>
      </p:sp>
      <p:grpSp>
        <p:nvGrpSpPr>
          <p:cNvPr id="38937" name="Group 32"/>
          <p:cNvGrpSpPr>
            <a:grpSpLocks/>
          </p:cNvGrpSpPr>
          <p:nvPr/>
        </p:nvGrpSpPr>
        <p:grpSpPr bwMode="auto">
          <a:xfrm>
            <a:off x="7926388" y="3260214"/>
            <a:ext cx="590550" cy="4762"/>
            <a:chOff x="5561" y="2441"/>
            <a:chExt cx="419" cy="3"/>
          </a:xfrm>
        </p:grpSpPr>
        <p:sp>
          <p:nvSpPr>
            <p:cNvPr id="882721" name="Line 33"/>
            <p:cNvSpPr>
              <a:spLocks noChangeShapeType="1"/>
            </p:cNvSpPr>
            <p:nvPr/>
          </p:nvSpPr>
          <p:spPr bwMode="auto">
            <a:xfrm flipV="1">
              <a:off x="5732" y="2441"/>
              <a:ext cx="248" cy="3"/>
            </a:xfrm>
            <a:prstGeom prst="line">
              <a:avLst/>
            </a:prstGeom>
            <a:noFill/>
            <a:ln w="12699">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defRPr/>
              </a:pPr>
              <a:endParaRPr lang="en-US" sz="2000">
                <a:solidFill>
                  <a:srgbClr val="FFFFFF"/>
                </a:solidFill>
                <a:ea typeface="ＭＳ Ｐゴシック" charset="0"/>
                <a:cs typeface="ＭＳ Ｐゴシック" charset="0"/>
              </a:endParaRPr>
            </a:p>
          </p:txBody>
        </p:sp>
        <p:sp>
          <p:nvSpPr>
            <p:cNvPr id="882722" name="Line 34"/>
            <p:cNvSpPr>
              <a:spLocks noChangeShapeType="1"/>
            </p:cNvSpPr>
            <p:nvPr/>
          </p:nvSpPr>
          <p:spPr bwMode="auto">
            <a:xfrm>
              <a:off x="5561" y="2442"/>
              <a:ext cx="178" cy="1"/>
            </a:xfrm>
            <a:prstGeom prst="line">
              <a:avLst/>
            </a:prstGeom>
            <a:noFill/>
            <a:ln w="12700">
              <a:solidFill>
                <a:schemeClr val="tx1"/>
              </a:solidFill>
              <a:prstDash val="dash"/>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base">
                <a:spcBef>
                  <a:spcPct val="30000"/>
                </a:spcBef>
                <a:spcAft>
                  <a:spcPct val="0"/>
                </a:spcAft>
                <a:defRPr/>
              </a:pPr>
              <a:endParaRPr lang="en-US" sz="2000">
                <a:solidFill>
                  <a:srgbClr val="FFFFFF"/>
                </a:solidFill>
                <a:ea typeface="ＭＳ Ｐゴシック" charset="0"/>
                <a:cs typeface="ＭＳ Ｐゴシック" charset="0"/>
              </a:endParaRPr>
            </a:p>
          </p:txBody>
        </p:sp>
      </p:grpSp>
      <p:sp>
        <p:nvSpPr>
          <p:cNvPr id="882700" name="Rectangle 12"/>
          <p:cNvSpPr>
            <a:spLocks noChangeArrowheads="1"/>
          </p:cNvSpPr>
          <p:nvPr/>
        </p:nvSpPr>
        <p:spPr bwMode="auto">
          <a:xfrm>
            <a:off x="3748088" y="4795217"/>
            <a:ext cx="26606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algn="ctr" eaLnBrk="0" fontAlgn="base" hangingPunct="0">
              <a:spcBef>
                <a:spcPct val="50000"/>
              </a:spcBef>
              <a:spcAft>
                <a:spcPct val="0"/>
              </a:spcAft>
              <a:defRPr/>
            </a:pPr>
            <a:r>
              <a:rPr lang="en-US" b="1">
                <a:solidFill>
                  <a:srgbClr val="000000"/>
                </a:solidFill>
                <a:ea typeface="ＭＳ Ｐゴシック" charset="0"/>
                <a:cs typeface="ＭＳ Ｐゴシック" charset="0"/>
              </a:rPr>
              <a:t>CD20 Antigen Expression</a:t>
            </a:r>
          </a:p>
        </p:txBody>
      </p:sp>
      <p:sp>
        <p:nvSpPr>
          <p:cNvPr id="882705" name="Line 17"/>
          <p:cNvSpPr>
            <a:spLocks noChangeShapeType="1"/>
          </p:cNvSpPr>
          <p:nvPr/>
        </p:nvSpPr>
        <p:spPr bwMode="auto">
          <a:xfrm>
            <a:off x="4302125" y="4660389"/>
            <a:ext cx="9525" cy="1762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30000"/>
              </a:spcBef>
              <a:spcAft>
                <a:spcPct val="0"/>
              </a:spcAft>
              <a:defRPr/>
            </a:pPr>
            <a:endParaRPr lang="en-US" sz="2000">
              <a:solidFill>
                <a:srgbClr val="000000"/>
              </a:solidFill>
              <a:ea typeface="ＭＳ Ｐゴシック" charset="0"/>
              <a:cs typeface="ＭＳ Ｐゴシック" charset="0"/>
            </a:endParaRPr>
          </a:p>
        </p:txBody>
      </p:sp>
      <p:sp>
        <p:nvSpPr>
          <p:cNvPr id="882706" name="Line 18"/>
          <p:cNvSpPr>
            <a:spLocks noChangeShapeType="1"/>
          </p:cNvSpPr>
          <p:nvPr/>
        </p:nvSpPr>
        <p:spPr bwMode="auto">
          <a:xfrm>
            <a:off x="4229100" y="4836601"/>
            <a:ext cx="2274888"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30000"/>
              </a:spcBef>
              <a:spcAft>
                <a:spcPct val="0"/>
              </a:spcAft>
              <a:defRPr/>
            </a:pPr>
            <a:endParaRPr lang="en-US" sz="2000">
              <a:solidFill>
                <a:srgbClr val="000000"/>
              </a:solidFill>
              <a:ea typeface="ＭＳ Ｐゴシック" charset="0"/>
              <a:cs typeface="ＭＳ Ｐゴシック" charset="0"/>
            </a:endParaRPr>
          </a:p>
        </p:txBody>
      </p:sp>
      <p:sp>
        <p:nvSpPr>
          <p:cNvPr id="882707" name="Line 19"/>
          <p:cNvSpPr>
            <a:spLocks noChangeShapeType="1"/>
          </p:cNvSpPr>
          <p:nvPr/>
        </p:nvSpPr>
        <p:spPr bwMode="auto">
          <a:xfrm>
            <a:off x="3508375" y="4836601"/>
            <a:ext cx="719138" cy="0"/>
          </a:xfrm>
          <a:prstGeom prst="line">
            <a:avLst/>
          </a:prstGeom>
          <a:noFill/>
          <a:ln w="1905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30000"/>
              </a:spcBef>
              <a:spcAft>
                <a:spcPct val="0"/>
              </a:spcAft>
              <a:defRPr/>
            </a:pPr>
            <a:endParaRPr lang="en-US" sz="2000">
              <a:solidFill>
                <a:srgbClr val="000000"/>
              </a:solidFill>
              <a:ea typeface="ＭＳ Ｐゴシック" charset="0"/>
              <a:cs typeface="ＭＳ Ｐゴシック" charset="0"/>
            </a:endParaRPr>
          </a:p>
        </p:txBody>
      </p:sp>
      <p:sp>
        <p:nvSpPr>
          <p:cNvPr id="882708" name="Line 20"/>
          <p:cNvSpPr>
            <a:spLocks noChangeShapeType="1"/>
          </p:cNvSpPr>
          <p:nvPr/>
        </p:nvSpPr>
        <p:spPr bwMode="auto">
          <a:xfrm>
            <a:off x="6423025" y="4836601"/>
            <a:ext cx="373063" cy="0"/>
          </a:xfrm>
          <a:prstGeom prst="line">
            <a:avLst/>
          </a:prstGeom>
          <a:noFill/>
          <a:ln w="1905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fontAlgn="base">
              <a:spcBef>
                <a:spcPct val="30000"/>
              </a:spcBef>
              <a:spcAft>
                <a:spcPct val="0"/>
              </a:spcAft>
              <a:defRPr/>
            </a:pPr>
            <a:endParaRPr lang="en-US" sz="2000">
              <a:solidFill>
                <a:srgbClr val="000000"/>
              </a:solidFill>
              <a:ea typeface="ＭＳ Ｐゴシック" charset="0"/>
              <a:cs typeface="ＭＳ Ｐゴシック" charset="0"/>
            </a:endParaRPr>
          </a:p>
        </p:txBody>
      </p:sp>
      <p:sp>
        <p:nvSpPr>
          <p:cNvPr id="35" name="TextBox 5"/>
          <p:cNvSpPr txBox="1">
            <a:spLocks noChangeArrowheads="1"/>
          </p:cNvSpPr>
          <p:nvPr/>
        </p:nvSpPr>
        <p:spPr bwMode="auto">
          <a:xfrm>
            <a:off x="382144" y="6386249"/>
            <a:ext cx="51687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eaLnBrk="1" fontAlgn="base" hangingPunct="1">
              <a:spcBef>
                <a:spcPct val="30000"/>
              </a:spcBef>
              <a:spcAft>
                <a:spcPct val="0"/>
              </a:spcAft>
            </a:pPr>
            <a:r>
              <a:rPr lang="en-US" sz="1400" dirty="0" smtClean="0">
                <a:solidFill>
                  <a:srgbClr val="000000"/>
                </a:solidFill>
                <a:latin typeface="+mn-lt"/>
              </a:rPr>
              <a:t>CLL, chronic lymphocytic leukemia; CML, chronic myeloid leukemia.</a:t>
            </a:r>
            <a:endParaRPr lang="en-US" sz="1400" dirty="0">
              <a:solidFill>
                <a:srgbClr val="000000"/>
              </a:solidFill>
              <a:latin typeface="+mn-lt"/>
            </a:endParaRPr>
          </a:p>
        </p:txBody>
      </p:sp>
    </p:spTree>
    <p:extLst>
      <p:ext uri="{BB962C8B-B14F-4D97-AF65-F5344CB8AC3E}">
        <p14:creationId xmlns:p14="http://schemas.microsoft.com/office/powerpoint/2010/main" val="3443965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2"/>
          <p:cNvPicPr>
            <a:picLocks noChangeAspect="1" noChangeArrowheads="1"/>
          </p:cNvPicPr>
          <p:nvPr/>
        </p:nvPicPr>
        <p:blipFill rotWithShape="1">
          <a:blip r:embed="rId3">
            <a:clrChange>
              <a:clrFrom>
                <a:srgbClr val="000066"/>
              </a:clrFrom>
              <a:clrTo>
                <a:srgbClr val="000066">
                  <a:alpha val="0"/>
                </a:srgbClr>
              </a:clrTo>
            </a:clrChange>
            <a:extLst>
              <a:ext uri="{28A0092B-C50C-407E-A947-70E740481C1C}">
                <a14:useLocalDpi xmlns:a14="http://schemas.microsoft.com/office/drawing/2010/main" val="0"/>
              </a:ext>
            </a:extLst>
          </a:blip>
          <a:srcRect l="18475" r="786"/>
          <a:stretch/>
        </p:blipFill>
        <p:spPr bwMode="auto">
          <a:xfrm>
            <a:off x="2163762" y="1200683"/>
            <a:ext cx="5486223" cy="139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Picture 3"/>
          <p:cNvPicPr>
            <a:picLocks noChangeAspect="1" noChangeArrowheads="1"/>
          </p:cNvPicPr>
          <p:nvPr/>
        </p:nvPicPr>
        <p:blipFill rotWithShape="1">
          <a:blip r:embed="rId4">
            <a:clrChange>
              <a:clrFrom>
                <a:srgbClr val="000066"/>
              </a:clrFrom>
              <a:clrTo>
                <a:srgbClr val="000066">
                  <a:alpha val="0"/>
                </a:srgbClr>
              </a:clrTo>
            </a:clrChange>
            <a:extLst>
              <a:ext uri="{28A0092B-C50C-407E-A947-70E740481C1C}">
                <a14:useLocalDpi xmlns:a14="http://schemas.microsoft.com/office/drawing/2010/main" val="0"/>
              </a:ext>
            </a:extLst>
          </a:blip>
          <a:srcRect l="16353" r="807"/>
          <a:stretch/>
        </p:blipFill>
        <p:spPr bwMode="auto">
          <a:xfrm>
            <a:off x="2163764" y="2846164"/>
            <a:ext cx="5486222" cy="1901444"/>
          </a:xfrm>
          <a:prstGeom prst="rect">
            <a:avLst/>
          </a:prstGeom>
          <a:solidFill>
            <a:schemeClr val="bg1"/>
          </a:solidFill>
          <a:ln>
            <a:noFill/>
          </a:ln>
        </p:spPr>
      </p:pic>
      <p:pic>
        <p:nvPicPr>
          <p:cNvPr id="107523" name="Picture 4"/>
          <p:cNvPicPr>
            <a:picLocks noChangeAspect="1" noChangeArrowheads="1"/>
          </p:cNvPicPr>
          <p:nvPr/>
        </p:nvPicPr>
        <p:blipFill rotWithShape="1">
          <a:blip r:embed="rId5">
            <a:clrChange>
              <a:clrFrom>
                <a:srgbClr val="000066"/>
              </a:clrFrom>
              <a:clrTo>
                <a:srgbClr val="000066">
                  <a:alpha val="0"/>
                </a:srgbClr>
              </a:clrTo>
            </a:clrChange>
            <a:extLst>
              <a:ext uri="{28A0092B-C50C-407E-A947-70E740481C1C}">
                <a14:useLocalDpi xmlns:a14="http://schemas.microsoft.com/office/drawing/2010/main" val="0"/>
              </a:ext>
            </a:extLst>
          </a:blip>
          <a:srcRect l="19261"/>
          <a:stretch/>
        </p:blipFill>
        <p:spPr bwMode="auto">
          <a:xfrm>
            <a:off x="2163763" y="4964538"/>
            <a:ext cx="5486222" cy="113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Rectangle 5"/>
          <p:cNvSpPr>
            <a:spLocks noGrp="1" noChangeArrowheads="1"/>
          </p:cNvSpPr>
          <p:nvPr>
            <p:ph type="title"/>
          </p:nvPr>
        </p:nvSpPr>
        <p:spPr>
          <a:xfrm>
            <a:off x="362618" y="-157660"/>
            <a:ext cx="9144000" cy="1293779"/>
          </a:xfrm>
        </p:spPr>
        <p:txBody>
          <a:bodyPr>
            <a:noAutofit/>
          </a:bodyPr>
          <a:lstStyle/>
          <a:p>
            <a:pPr eaLnBrk="1" hangingPunct="1"/>
            <a:r>
              <a:rPr lang="en-US" sz="3100" b="1" dirty="0" smtClean="0">
                <a:latin typeface="+mn-lt"/>
                <a:cs typeface="Arial" panose="020B0604020202020204" pitchFamily="34" charset="0"/>
              </a:rPr>
              <a:t>Rituximab: Proposed Mechanisms of Action (MOA)</a:t>
            </a:r>
            <a:endParaRPr lang="en-US" sz="3100" b="1" dirty="0">
              <a:latin typeface="+mn-lt"/>
              <a:cs typeface="Arial" panose="020B0604020202020204" pitchFamily="34" charset="0"/>
            </a:endParaRPr>
          </a:p>
        </p:txBody>
      </p:sp>
      <p:sp>
        <p:nvSpPr>
          <p:cNvPr id="107525" name="Rectangle 6"/>
          <p:cNvSpPr>
            <a:spLocks noChangeAspect="1" noChangeArrowheads="1"/>
          </p:cNvSpPr>
          <p:nvPr/>
        </p:nvSpPr>
        <p:spPr bwMode="auto">
          <a:xfrm>
            <a:off x="1169095" y="1669621"/>
            <a:ext cx="851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r" eaLnBrk="0" hangingPunct="0"/>
            <a:r>
              <a:rPr lang="en-US" sz="2800" b="1" dirty="0">
                <a:latin typeface="Corbel"/>
                <a:cs typeface="Corbel"/>
              </a:rPr>
              <a:t>CDC</a:t>
            </a:r>
          </a:p>
        </p:txBody>
      </p:sp>
      <p:sp>
        <p:nvSpPr>
          <p:cNvPr id="107526" name="Rectangle 7"/>
          <p:cNvSpPr>
            <a:spLocks noChangeAspect="1" noChangeArrowheads="1"/>
          </p:cNvSpPr>
          <p:nvPr/>
        </p:nvSpPr>
        <p:spPr bwMode="auto">
          <a:xfrm>
            <a:off x="936610" y="3566054"/>
            <a:ext cx="10842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pPr algn="r" eaLnBrk="0" hangingPunct="0"/>
            <a:r>
              <a:rPr lang="en-US" sz="2800" b="1" dirty="0">
                <a:latin typeface="Corbel"/>
                <a:cs typeface="Corbel"/>
              </a:rPr>
              <a:t>ADCC</a:t>
            </a:r>
          </a:p>
        </p:txBody>
      </p:sp>
      <p:sp>
        <p:nvSpPr>
          <p:cNvPr id="107527" name="Rectangle 8"/>
          <p:cNvSpPr>
            <a:spLocks noChangeAspect="1" noChangeArrowheads="1"/>
          </p:cNvSpPr>
          <p:nvPr/>
        </p:nvSpPr>
        <p:spPr bwMode="auto">
          <a:xfrm>
            <a:off x="77725" y="5303174"/>
            <a:ext cx="20860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p>
            <a:pPr algn="r" eaLnBrk="0" hangingPunct="0"/>
            <a:r>
              <a:rPr lang="en-US" sz="2800" b="1" dirty="0">
                <a:latin typeface="Corbel"/>
                <a:cs typeface="Corbel"/>
              </a:rPr>
              <a:t>Apoptosis</a:t>
            </a:r>
          </a:p>
        </p:txBody>
      </p:sp>
      <p:sp>
        <p:nvSpPr>
          <p:cNvPr id="2" name="TextBox 1"/>
          <p:cNvSpPr txBox="1"/>
          <p:nvPr/>
        </p:nvSpPr>
        <p:spPr>
          <a:xfrm>
            <a:off x="383250" y="6400803"/>
            <a:ext cx="3697429" cy="307777"/>
          </a:xfrm>
          <a:prstGeom prst="rect">
            <a:avLst/>
          </a:prstGeom>
          <a:noFill/>
        </p:spPr>
        <p:txBody>
          <a:bodyPr wrap="square" rtlCol="0">
            <a:spAutoFit/>
          </a:bodyPr>
          <a:lstStyle/>
          <a:p>
            <a:r>
              <a:rPr lang="en-US" sz="1400" dirty="0"/>
              <a:t>CDC, complement-dependent cytotoxicity</a:t>
            </a:r>
          </a:p>
        </p:txBody>
      </p:sp>
    </p:spTree>
    <p:extLst>
      <p:ext uri="{BB962C8B-B14F-4D97-AF65-F5344CB8AC3E}">
        <p14:creationId xmlns:p14="http://schemas.microsoft.com/office/powerpoint/2010/main" val="274627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369715" y="366626"/>
            <a:ext cx="8545707" cy="685234"/>
          </a:xfrm>
        </p:spPr>
        <p:txBody>
          <a:bodyPr>
            <a:normAutofit fontScale="90000"/>
          </a:bodyPr>
          <a:lstStyle/>
          <a:p>
            <a:pPr>
              <a:lnSpc>
                <a:spcPct val="85000"/>
              </a:lnSpc>
            </a:pPr>
            <a:r>
              <a:rPr lang="en-US" dirty="0" smtClean="0">
                <a:latin typeface="+mn-lt"/>
              </a:rPr>
              <a:t>Rituximab in DLBCL: Addition of Rituximab to CHOP Improves </a:t>
            </a:r>
            <a:r>
              <a:rPr lang="en-US" dirty="0">
                <a:latin typeface="+mn-lt"/>
              </a:rPr>
              <a:t>O</a:t>
            </a:r>
            <a:r>
              <a:rPr lang="en-US" dirty="0" smtClean="0">
                <a:latin typeface="+mn-lt"/>
              </a:rPr>
              <a:t>verall Survival (OS)</a:t>
            </a:r>
            <a:endParaRPr lang="en-US" dirty="0">
              <a:latin typeface="+mn-lt"/>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7142" y="1115188"/>
            <a:ext cx="5970845" cy="5370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6" name="TextBox 13"/>
          <p:cNvSpPr txBox="1">
            <a:spLocks noChangeArrowheads="1"/>
          </p:cNvSpPr>
          <p:nvPr/>
        </p:nvSpPr>
        <p:spPr bwMode="auto">
          <a:xfrm>
            <a:off x="380000" y="6179159"/>
            <a:ext cx="7486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smtClean="0">
                <a:solidFill>
                  <a:srgbClr val="000000"/>
                </a:solidFill>
                <a:latin typeface="+mn-lt"/>
              </a:rPr>
              <a:t>DLBCL, diffuse large B-cell leukemia</a:t>
            </a:r>
          </a:p>
          <a:p>
            <a:pPr eaLnBrk="1" hangingPunct="1"/>
            <a:r>
              <a:rPr lang="en-US" sz="1400" dirty="0" err="1" smtClean="0">
                <a:solidFill>
                  <a:srgbClr val="000000"/>
                </a:solidFill>
                <a:latin typeface="+mn-lt"/>
              </a:rPr>
              <a:t>Coiffier</a:t>
            </a:r>
            <a:r>
              <a:rPr lang="en-US" sz="1400" dirty="0" smtClean="0">
                <a:solidFill>
                  <a:srgbClr val="000000"/>
                </a:solidFill>
                <a:latin typeface="+mn-lt"/>
              </a:rPr>
              <a:t> B, et al. </a:t>
            </a:r>
            <a:r>
              <a:rPr lang="en-US" sz="1400" i="1" dirty="0" smtClean="0">
                <a:solidFill>
                  <a:srgbClr val="000000"/>
                </a:solidFill>
                <a:latin typeface="+mn-lt"/>
              </a:rPr>
              <a:t>Blood.</a:t>
            </a:r>
            <a:r>
              <a:rPr lang="en-US" sz="1400" dirty="0" smtClean="0">
                <a:solidFill>
                  <a:srgbClr val="000000"/>
                </a:solidFill>
                <a:latin typeface="+mn-lt"/>
              </a:rPr>
              <a:t> 2010;116(12):2040-2045.</a:t>
            </a:r>
            <a:endParaRPr lang="en-US" sz="1400" dirty="0">
              <a:solidFill>
                <a:srgbClr val="000000"/>
              </a:solidFill>
              <a:latin typeface="+mn-lt"/>
              <a:cs typeface="Helvetica" charset="0"/>
            </a:endParaRPr>
          </a:p>
        </p:txBody>
      </p:sp>
    </p:spTree>
    <p:extLst>
      <p:ext uri="{BB962C8B-B14F-4D97-AF65-F5344CB8AC3E}">
        <p14:creationId xmlns:p14="http://schemas.microsoft.com/office/powerpoint/2010/main" val="1524981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42065" y="1309613"/>
            <a:ext cx="6059870" cy="2992733"/>
            <a:chOff x="1634376" y="1309613"/>
            <a:chExt cx="6059870" cy="2992733"/>
          </a:xfrm>
        </p:grpSpPr>
        <p:pic>
          <p:nvPicPr>
            <p:cNvPr id="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92516" b="-1020"/>
            <a:stretch/>
          </p:blipFill>
          <p:spPr bwMode="auto">
            <a:xfrm>
              <a:off x="1634376" y="3507995"/>
              <a:ext cx="6059870" cy="794351"/>
            </a:xfrm>
            <a:prstGeom prst="rect">
              <a:avLst/>
            </a:prstGeom>
            <a:noFill/>
            <a:ln>
              <a:noFill/>
            </a:ln>
            <a:effectLst/>
            <a:extLst>
              <a:ext uri="{909E8E84-426E-40DD-AFC4-6F175D3DCCD1}">
                <a14:hiddenFill xmlns:a14="http://schemas.microsoft.com/office/drawing/2010/main">
                  <a:blipFill dpi="0" rotWithShape="0">
                    <a:blip/>
                    <a:srcRect t="42973"/>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42973" b="31549"/>
            <a:stretch/>
          </p:blipFill>
          <p:spPr bwMode="auto">
            <a:xfrm>
              <a:off x="1634376" y="1309613"/>
              <a:ext cx="6059870" cy="2379794"/>
            </a:xfrm>
            <a:prstGeom prst="rect">
              <a:avLst/>
            </a:prstGeom>
            <a:noFill/>
            <a:ln>
              <a:noFill/>
            </a:ln>
            <a:effectLst/>
            <a:extLst>
              <a:ext uri="{909E8E84-426E-40DD-AFC4-6F175D3DCCD1}">
                <a14:hiddenFill xmlns:a14="http://schemas.microsoft.com/office/drawing/2010/main">
                  <a:blipFill dpi="0" rotWithShape="0">
                    <a:blip/>
                    <a:srcRect t="42973"/>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grpSp>
      <p:sp>
        <p:nvSpPr>
          <p:cNvPr id="3076" name="Text Box 4"/>
          <p:cNvSpPr txBox="1">
            <a:spLocks noChangeArrowheads="1"/>
          </p:cNvSpPr>
          <p:nvPr/>
        </p:nvSpPr>
        <p:spPr bwMode="auto">
          <a:xfrm>
            <a:off x="477371" y="6448801"/>
            <a:ext cx="4135579"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b"/>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pPr>
              <a:defRPr/>
            </a:pPr>
            <a:r>
              <a:rPr lang="en-GB" sz="1400" dirty="0" smtClean="0">
                <a:latin typeface="+mn-lt"/>
              </a:rPr>
              <a:t>FL, follicular lymphoma; PFS, progression-free survival</a:t>
            </a:r>
          </a:p>
          <a:p>
            <a:pPr>
              <a:defRPr/>
            </a:pPr>
            <a:r>
              <a:rPr lang="en-GB" sz="1400" dirty="0" smtClean="0">
                <a:latin typeface="+mn-lt"/>
              </a:rPr>
              <a:t>Schulz H, et al. </a:t>
            </a:r>
            <a:r>
              <a:rPr lang="en-GB" sz="1400" i="1" dirty="0" smtClean="0">
                <a:latin typeface="+mn-lt"/>
              </a:rPr>
              <a:t>J </a:t>
            </a:r>
            <a:r>
              <a:rPr lang="en-GB" sz="1400" i="1" dirty="0" err="1" smtClean="0">
                <a:latin typeface="+mn-lt"/>
              </a:rPr>
              <a:t>Natl</a:t>
            </a:r>
            <a:r>
              <a:rPr lang="en-GB" sz="1400" i="1" dirty="0" smtClean="0">
                <a:latin typeface="+mn-lt"/>
              </a:rPr>
              <a:t> Cancer Inst. </a:t>
            </a:r>
            <a:r>
              <a:rPr lang="en-GB" sz="1400" dirty="0" smtClean="0">
                <a:latin typeface="+mn-lt"/>
              </a:rPr>
              <a:t>2007;99(9):706-714.</a:t>
            </a:r>
          </a:p>
        </p:txBody>
      </p:sp>
      <p:sp>
        <p:nvSpPr>
          <p:cNvPr id="61443" name="Title 1"/>
          <p:cNvSpPr>
            <a:spLocks noGrp="1"/>
          </p:cNvSpPr>
          <p:nvPr>
            <p:ph type="title"/>
          </p:nvPr>
        </p:nvSpPr>
        <p:spPr>
          <a:xfrm>
            <a:off x="353949" y="366388"/>
            <a:ext cx="8790051" cy="685234"/>
          </a:xfrm>
        </p:spPr>
        <p:txBody>
          <a:bodyPr>
            <a:noAutofit/>
          </a:bodyPr>
          <a:lstStyle/>
          <a:p>
            <a:pPr>
              <a:lnSpc>
                <a:spcPct val="85000"/>
              </a:lnSpc>
            </a:pPr>
            <a:r>
              <a:rPr lang="en-GB" sz="2600" dirty="0" smtClean="0"/>
              <a:t>Rituximab in FL: Meta-Analysis Demonstrates an OS Advantage for R-Chemo vs Chemo Alone</a:t>
            </a:r>
            <a:endParaRPr lang="en-US" sz="2600" dirty="0"/>
          </a:p>
        </p:txBody>
      </p:sp>
      <p:sp>
        <p:nvSpPr>
          <p:cNvPr id="6" name="TextBox 5"/>
          <p:cNvSpPr txBox="1">
            <a:spLocks noChangeArrowheads="1"/>
          </p:cNvSpPr>
          <p:nvPr/>
        </p:nvSpPr>
        <p:spPr bwMode="auto">
          <a:xfrm>
            <a:off x="554832" y="4302346"/>
            <a:ext cx="8034337" cy="1708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FFFFFF"/>
                </a:solidFill>
                <a:latin typeface="Arial" charset="0"/>
                <a:ea typeface="ＭＳ Ｐゴシック" charset="0"/>
                <a:cs typeface="ＭＳ Ｐゴシック" charset="0"/>
              </a:defRPr>
            </a:lvl1pPr>
            <a:lvl2pPr marL="742950" indent="-285750" eaLnBrk="0" hangingPunct="0">
              <a:defRPr sz="2000">
                <a:solidFill>
                  <a:srgbClr val="FFFFFF"/>
                </a:solidFill>
                <a:latin typeface="Arial" charset="0"/>
                <a:ea typeface="ＭＳ Ｐゴシック" charset="0"/>
              </a:defRPr>
            </a:lvl2pPr>
            <a:lvl3pPr marL="1143000" indent="-228600" eaLnBrk="0" hangingPunct="0">
              <a:defRPr sz="2000">
                <a:solidFill>
                  <a:srgbClr val="FFFFFF"/>
                </a:solidFill>
                <a:latin typeface="Arial" charset="0"/>
                <a:ea typeface="ＭＳ Ｐゴシック" charset="0"/>
              </a:defRPr>
            </a:lvl3pPr>
            <a:lvl4pPr marL="1600200" indent="-228600" eaLnBrk="0" hangingPunct="0">
              <a:defRPr sz="2000">
                <a:solidFill>
                  <a:srgbClr val="FFFFFF"/>
                </a:solidFill>
                <a:latin typeface="Arial" charset="0"/>
                <a:ea typeface="ＭＳ Ｐゴシック" charset="0"/>
              </a:defRPr>
            </a:lvl4pPr>
            <a:lvl5pPr marL="2057400" indent="-228600" eaLnBrk="0" hangingPunct="0">
              <a:defRPr sz="2000">
                <a:solidFill>
                  <a:srgbClr val="FFFFFF"/>
                </a:solidFill>
                <a:latin typeface="Arial" charset="0"/>
                <a:ea typeface="ＭＳ Ｐゴシック" charset="0"/>
              </a:defRPr>
            </a:lvl5pPr>
            <a:lvl6pPr marL="2514600" indent="-228600" eaLnBrk="0" fontAlgn="base" hangingPunct="0">
              <a:spcBef>
                <a:spcPct val="30000"/>
              </a:spcBef>
              <a:spcAft>
                <a:spcPct val="0"/>
              </a:spcAft>
              <a:defRPr sz="2000">
                <a:solidFill>
                  <a:srgbClr val="FFFFFF"/>
                </a:solidFill>
                <a:latin typeface="Arial" charset="0"/>
                <a:ea typeface="ＭＳ Ｐゴシック" charset="0"/>
              </a:defRPr>
            </a:lvl6pPr>
            <a:lvl7pPr marL="2971800" indent="-228600" eaLnBrk="0" fontAlgn="base" hangingPunct="0">
              <a:spcBef>
                <a:spcPct val="30000"/>
              </a:spcBef>
              <a:spcAft>
                <a:spcPct val="0"/>
              </a:spcAft>
              <a:defRPr sz="2000">
                <a:solidFill>
                  <a:srgbClr val="FFFFFF"/>
                </a:solidFill>
                <a:latin typeface="Arial" charset="0"/>
                <a:ea typeface="ＭＳ Ｐゴシック" charset="0"/>
              </a:defRPr>
            </a:lvl7pPr>
            <a:lvl8pPr marL="3429000" indent="-228600" eaLnBrk="0" fontAlgn="base" hangingPunct="0">
              <a:spcBef>
                <a:spcPct val="30000"/>
              </a:spcBef>
              <a:spcAft>
                <a:spcPct val="0"/>
              </a:spcAft>
              <a:defRPr sz="2000">
                <a:solidFill>
                  <a:srgbClr val="FFFFFF"/>
                </a:solidFill>
                <a:latin typeface="Arial" charset="0"/>
                <a:ea typeface="ＭＳ Ｐゴシック" charset="0"/>
              </a:defRPr>
            </a:lvl8pPr>
            <a:lvl9pPr marL="3886200" indent="-228600" eaLnBrk="0" fontAlgn="base" hangingPunct="0">
              <a:spcBef>
                <a:spcPct val="30000"/>
              </a:spcBef>
              <a:spcAft>
                <a:spcPct val="0"/>
              </a:spcAft>
              <a:defRPr sz="2000">
                <a:solidFill>
                  <a:srgbClr val="FFFFFF"/>
                </a:solidFill>
                <a:latin typeface="Arial" charset="0"/>
                <a:ea typeface="ＭＳ Ｐゴシック" charset="0"/>
              </a:defRPr>
            </a:lvl9pPr>
          </a:lstStyle>
          <a:p>
            <a:pPr eaLnBrk="1" hangingPunct="1"/>
            <a:r>
              <a:rPr lang="en-US" sz="1600" dirty="0">
                <a:solidFill>
                  <a:srgbClr val="000000"/>
                </a:solidFill>
                <a:latin typeface="+mj-lt"/>
              </a:rPr>
              <a:t>Based on the results of this meta-analysis and the supporting phase III trials, rituximab in combination with chemotherapy is the STANDARD OF CARE patients requiring </a:t>
            </a:r>
            <a:r>
              <a:rPr lang="en-US" sz="1600" dirty="0" smtClean="0">
                <a:solidFill>
                  <a:srgbClr val="000000"/>
                </a:solidFill>
                <a:latin typeface="+mj-lt"/>
              </a:rPr>
              <a:t>therapy </a:t>
            </a:r>
            <a:r>
              <a:rPr lang="en-US" sz="1600" dirty="0">
                <a:solidFill>
                  <a:srgbClr val="000000"/>
                </a:solidFill>
                <a:latin typeface="+mj-lt"/>
              </a:rPr>
              <a:t>(CATEGORY 1)</a:t>
            </a:r>
          </a:p>
          <a:p>
            <a:pPr eaLnBrk="1" hangingPunct="1">
              <a:spcBef>
                <a:spcPts val="1500"/>
              </a:spcBef>
            </a:pPr>
            <a:r>
              <a:rPr lang="en-US" sz="1600" dirty="0">
                <a:solidFill>
                  <a:srgbClr val="000000"/>
                </a:solidFill>
                <a:latin typeface="+mj-lt"/>
              </a:rPr>
              <a:t>In these trials, PFS benefit is disproportionately large compare to the OS benefit</a:t>
            </a:r>
          </a:p>
          <a:p>
            <a:pPr eaLnBrk="1" hangingPunct="1">
              <a:spcBef>
                <a:spcPts val="1500"/>
              </a:spcBef>
            </a:pPr>
            <a:r>
              <a:rPr lang="en-US" sz="1600" dirty="0">
                <a:solidFill>
                  <a:srgbClr val="000000"/>
                </a:solidFill>
                <a:latin typeface="+mj-lt"/>
              </a:rPr>
              <a:t>The optimal R-CHEMO regimen remains undefined.</a:t>
            </a:r>
          </a:p>
        </p:txBody>
      </p:sp>
    </p:spTree>
    <p:extLst>
      <p:ext uri="{BB962C8B-B14F-4D97-AF65-F5344CB8AC3E}">
        <p14:creationId xmlns:p14="http://schemas.microsoft.com/office/powerpoint/2010/main" val="738038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025" name="Group 1"/>
          <p:cNvGrpSpPr>
            <a:grpSpLocks/>
          </p:cNvGrpSpPr>
          <p:nvPr/>
        </p:nvGrpSpPr>
        <p:grpSpPr bwMode="auto">
          <a:xfrm>
            <a:off x="1728788" y="1241493"/>
            <a:ext cx="5686425" cy="5278437"/>
            <a:chOff x="3348038" y="1446213"/>
            <a:chExt cx="5688012" cy="5278437"/>
          </a:xfrm>
        </p:grpSpPr>
        <p:pic>
          <p:nvPicPr>
            <p:cNvPr id="129028" name="Picture 1"/>
            <p:cNvPicPr>
              <a:picLocks noChangeAspect="1" noChangeArrowheads="1"/>
            </p:cNvPicPr>
            <p:nvPr/>
          </p:nvPicPr>
          <p:blipFill>
            <a:blip r:embed="rId3">
              <a:extLst>
                <a:ext uri="{28A0092B-C50C-407E-A947-70E740481C1C}">
                  <a14:useLocalDpi xmlns:a14="http://schemas.microsoft.com/office/drawing/2010/main" val="0"/>
                </a:ext>
              </a:extLst>
            </a:blip>
            <a:srcRect l="4996" t="8376" r="25890"/>
            <a:stretch>
              <a:fillRect/>
            </a:stretch>
          </p:blipFill>
          <p:spPr bwMode="auto">
            <a:xfrm>
              <a:off x="3348038" y="1446213"/>
              <a:ext cx="5545137" cy="527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Rectangle 4"/>
            <p:cNvSpPr>
              <a:spLocks noChangeArrowheads="1"/>
            </p:cNvSpPr>
            <p:nvPr/>
          </p:nvSpPr>
          <p:spPr bwMode="auto">
            <a:xfrm>
              <a:off x="3922713" y="4592683"/>
              <a:ext cx="5113337" cy="96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36800" tIns="68400" rIns="136800" bIns="68400">
              <a:spAutoFit/>
            </a:bodyPr>
            <a:lstStyle/>
            <a:p>
              <a:r>
                <a:rPr lang="de-DE" sz="1800" u="sng" dirty="0" smtClean="0">
                  <a:solidFill>
                    <a:srgbClr val="000000"/>
                  </a:solidFill>
                </a:rPr>
                <a:t>OS:</a:t>
              </a:r>
              <a:endParaRPr lang="de-DE" sz="1800" dirty="0">
                <a:solidFill>
                  <a:srgbClr val="000000"/>
                </a:solidFill>
              </a:endParaRPr>
            </a:p>
            <a:p>
              <a:r>
                <a:rPr lang="en-US" sz="1800" dirty="0">
                  <a:solidFill>
                    <a:srgbClr val="000000"/>
                  </a:solidFill>
                </a:rPr>
                <a:t>HR 0.678, </a:t>
              </a:r>
              <a:r>
                <a:rPr lang="en-US" i="1" dirty="0" smtClean="0">
                  <a:solidFill>
                    <a:srgbClr val="000000"/>
                  </a:solidFill>
                </a:rPr>
                <a:t>P </a:t>
              </a:r>
              <a:r>
                <a:rPr lang="en-US" sz="1800" dirty="0" smtClean="0">
                  <a:solidFill>
                    <a:srgbClr val="000000"/>
                  </a:solidFill>
                </a:rPr>
                <a:t>= .</a:t>
              </a:r>
              <a:r>
                <a:rPr lang="en-US" sz="1800" dirty="0">
                  <a:solidFill>
                    <a:srgbClr val="000000"/>
                  </a:solidFill>
                </a:rPr>
                <a:t>001</a:t>
              </a:r>
            </a:p>
            <a:p>
              <a:r>
                <a:rPr lang="de-DE" sz="1800" dirty="0">
                  <a:solidFill>
                    <a:srgbClr val="000000"/>
                  </a:solidFill>
                </a:rPr>
                <a:t>Median follow-up </a:t>
              </a:r>
              <a:r>
                <a:rPr lang="en-US" sz="1800" dirty="0">
                  <a:solidFill>
                    <a:srgbClr val="000000"/>
                  </a:solidFill>
                </a:rPr>
                <a:t>69.97 months </a:t>
              </a:r>
            </a:p>
          </p:txBody>
        </p:sp>
        <p:sp>
          <p:nvSpPr>
            <p:cNvPr id="129030" name="Textfeld 8"/>
            <p:cNvSpPr txBox="1">
              <a:spLocks noChangeArrowheads="1"/>
            </p:cNvSpPr>
            <p:nvPr/>
          </p:nvSpPr>
          <p:spPr bwMode="auto">
            <a:xfrm>
              <a:off x="7418388" y="2312988"/>
              <a:ext cx="628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FFFFFF"/>
                  </a:solidFill>
                  <a:latin typeface="Arial" charset="0"/>
                  <a:ea typeface="ＭＳ Ｐゴシック" charset="0"/>
                  <a:cs typeface="ＭＳ Ｐゴシック" charset="0"/>
                </a:defRPr>
              </a:lvl1pPr>
              <a:lvl2pPr marL="742950" indent="-285750" eaLnBrk="0" hangingPunct="0">
                <a:defRPr sz="2000">
                  <a:solidFill>
                    <a:srgbClr val="FFFFFF"/>
                  </a:solidFill>
                  <a:latin typeface="Arial" charset="0"/>
                  <a:ea typeface="ＭＳ Ｐゴシック" charset="0"/>
                </a:defRPr>
              </a:lvl2pPr>
              <a:lvl3pPr marL="1143000" indent="-228600" eaLnBrk="0" hangingPunct="0">
                <a:defRPr sz="2000">
                  <a:solidFill>
                    <a:srgbClr val="FFFFFF"/>
                  </a:solidFill>
                  <a:latin typeface="Arial" charset="0"/>
                  <a:ea typeface="ＭＳ Ｐゴシック" charset="0"/>
                </a:defRPr>
              </a:lvl3pPr>
              <a:lvl4pPr marL="1600200" indent="-228600" eaLnBrk="0" hangingPunct="0">
                <a:defRPr sz="2000">
                  <a:solidFill>
                    <a:srgbClr val="FFFFFF"/>
                  </a:solidFill>
                  <a:latin typeface="Arial" charset="0"/>
                  <a:ea typeface="ＭＳ Ｐゴシック" charset="0"/>
                </a:defRPr>
              </a:lvl4pPr>
              <a:lvl5pPr marL="2057400" indent="-228600" eaLnBrk="0" hangingPunct="0">
                <a:defRPr sz="2000">
                  <a:solidFill>
                    <a:srgbClr val="FFFFFF"/>
                  </a:solidFill>
                  <a:latin typeface="Arial" charset="0"/>
                  <a:ea typeface="ＭＳ Ｐゴシック" charset="0"/>
                </a:defRPr>
              </a:lvl5pPr>
              <a:lvl6pPr marL="2514600" indent="-228600" eaLnBrk="0" fontAlgn="base" hangingPunct="0">
                <a:spcBef>
                  <a:spcPct val="30000"/>
                </a:spcBef>
                <a:spcAft>
                  <a:spcPct val="0"/>
                </a:spcAft>
                <a:defRPr sz="2000">
                  <a:solidFill>
                    <a:srgbClr val="FFFFFF"/>
                  </a:solidFill>
                  <a:latin typeface="Arial" charset="0"/>
                  <a:ea typeface="ＭＳ Ｐゴシック" charset="0"/>
                </a:defRPr>
              </a:lvl6pPr>
              <a:lvl7pPr marL="2971800" indent="-228600" eaLnBrk="0" fontAlgn="base" hangingPunct="0">
                <a:spcBef>
                  <a:spcPct val="30000"/>
                </a:spcBef>
                <a:spcAft>
                  <a:spcPct val="0"/>
                </a:spcAft>
                <a:defRPr sz="2000">
                  <a:solidFill>
                    <a:srgbClr val="FFFFFF"/>
                  </a:solidFill>
                  <a:latin typeface="Arial" charset="0"/>
                  <a:ea typeface="ＭＳ Ｐゴシック" charset="0"/>
                </a:defRPr>
              </a:lvl7pPr>
              <a:lvl8pPr marL="3429000" indent="-228600" eaLnBrk="0" fontAlgn="base" hangingPunct="0">
                <a:spcBef>
                  <a:spcPct val="30000"/>
                </a:spcBef>
                <a:spcAft>
                  <a:spcPct val="0"/>
                </a:spcAft>
                <a:defRPr sz="2000">
                  <a:solidFill>
                    <a:srgbClr val="FFFFFF"/>
                  </a:solidFill>
                  <a:latin typeface="Arial" charset="0"/>
                  <a:ea typeface="ＭＳ Ｐゴシック" charset="0"/>
                </a:defRPr>
              </a:lvl8pPr>
              <a:lvl9pPr marL="3886200" indent="-228600" eaLnBrk="0" fontAlgn="base" hangingPunct="0">
                <a:spcBef>
                  <a:spcPct val="30000"/>
                </a:spcBef>
                <a:spcAft>
                  <a:spcPct val="0"/>
                </a:spcAft>
                <a:defRPr sz="2000">
                  <a:solidFill>
                    <a:srgbClr val="FFFFFF"/>
                  </a:solidFill>
                  <a:latin typeface="Arial" charset="0"/>
                  <a:ea typeface="ＭＳ Ｐゴシック" charset="0"/>
                </a:defRPr>
              </a:lvl9pPr>
            </a:lstStyle>
            <a:p>
              <a:pPr eaLnBrk="1" hangingPunct="1"/>
              <a:r>
                <a:rPr lang="de-DE" b="1" dirty="0">
                  <a:solidFill>
                    <a:srgbClr val="00B050"/>
                  </a:solidFill>
                  <a:latin typeface="+mn-lt"/>
                </a:rPr>
                <a:t>FCR</a:t>
              </a:r>
            </a:p>
          </p:txBody>
        </p:sp>
        <p:sp>
          <p:nvSpPr>
            <p:cNvPr id="129031" name="Rechteck 9"/>
            <p:cNvSpPr>
              <a:spLocks noChangeArrowheads="1"/>
            </p:cNvSpPr>
            <p:nvPr/>
          </p:nvSpPr>
          <p:spPr bwMode="auto">
            <a:xfrm>
              <a:off x="6157697" y="2867025"/>
              <a:ext cx="4685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de-DE" sz="2000" b="1" dirty="0">
                  <a:solidFill>
                    <a:srgbClr val="0070C0"/>
                  </a:solidFill>
                </a:rPr>
                <a:t>FC</a:t>
              </a:r>
            </a:p>
          </p:txBody>
        </p:sp>
      </p:grpSp>
      <p:sp>
        <p:nvSpPr>
          <p:cNvPr id="20485" name="Rectangle 11"/>
          <p:cNvSpPr>
            <a:spLocks noChangeArrowheads="1"/>
          </p:cNvSpPr>
          <p:nvPr/>
        </p:nvSpPr>
        <p:spPr bwMode="auto">
          <a:xfrm>
            <a:off x="368496" y="6361797"/>
            <a:ext cx="4219575" cy="35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000" tIns="46800" rIns="90000" bIns="46800">
            <a:spAutoFit/>
          </a:bodyPr>
          <a:lstStyle/>
          <a:p>
            <a:pPr>
              <a:lnSpc>
                <a:spcPct val="120000"/>
              </a:lnSpc>
              <a:defRPr/>
            </a:pPr>
            <a:r>
              <a:rPr lang="de-DE" sz="1400" dirty="0">
                <a:solidFill>
                  <a:srgbClr val="000000"/>
                </a:solidFill>
              </a:rPr>
              <a:t>Fischer </a:t>
            </a:r>
            <a:r>
              <a:rPr lang="de-DE" sz="1400" dirty="0" smtClean="0">
                <a:solidFill>
                  <a:srgbClr val="000000"/>
                </a:solidFill>
              </a:rPr>
              <a:t>K, et al. </a:t>
            </a:r>
            <a:r>
              <a:rPr lang="de-DE" sz="1400" i="1" dirty="0" smtClean="0">
                <a:solidFill>
                  <a:srgbClr val="000000"/>
                </a:solidFill>
              </a:rPr>
              <a:t>Blood.</a:t>
            </a:r>
            <a:r>
              <a:rPr lang="de-DE" sz="1400" dirty="0" smtClean="0">
                <a:solidFill>
                  <a:srgbClr val="000000"/>
                </a:solidFill>
              </a:rPr>
              <a:t> 2012;120: </a:t>
            </a:r>
            <a:r>
              <a:rPr lang="de-DE" sz="1400" dirty="0">
                <a:solidFill>
                  <a:srgbClr val="000000"/>
                </a:solidFill>
              </a:rPr>
              <a:t>Abstract </a:t>
            </a:r>
            <a:r>
              <a:rPr lang="de-DE" sz="1400" dirty="0" smtClean="0">
                <a:solidFill>
                  <a:srgbClr val="000000"/>
                </a:solidFill>
              </a:rPr>
              <a:t>435.</a:t>
            </a:r>
            <a:endParaRPr lang="de-DE" sz="1400" dirty="0">
              <a:solidFill>
                <a:srgbClr val="000000"/>
              </a:solidFill>
            </a:endParaRPr>
          </a:p>
        </p:txBody>
      </p:sp>
      <p:sp>
        <p:nvSpPr>
          <p:cNvPr id="129027" name="Title 2"/>
          <p:cNvSpPr>
            <a:spLocks noGrp="1"/>
          </p:cNvSpPr>
          <p:nvPr>
            <p:ph type="title"/>
          </p:nvPr>
        </p:nvSpPr>
        <p:spPr>
          <a:xfrm>
            <a:off x="353949" y="339092"/>
            <a:ext cx="8545707" cy="685234"/>
          </a:xfrm>
        </p:spPr>
        <p:txBody>
          <a:bodyPr>
            <a:normAutofit fontScale="90000"/>
          </a:bodyPr>
          <a:lstStyle/>
          <a:p>
            <a:pPr>
              <a:lnSpc>
                <a:spcPct val="85000"/>
              </a:lnSpc>
            </a:pPr>
            <a:r>
              <a:rPr lang="en-GB" dirty="0" smtClean="0">
                <a:latin typeface="+mn-lt"/>
              </a:rPr>
              <a:t>Rituximab in CLL: Addition of rituximab to FC Improves OS (CLL8)</a:t>
            </a:r>
            <a:endParaRPr lang="en-GB" dirty="0">
              <a:latin typeface="+mn-lt"/>
            </a:endParaRPr>
          </a:p>
        </p:txBody>
      </p:sp>
    </p:spTree>
    <p:extLst>
      <p:ext uri="{BB962C8B-B14F-4D97-AF65-F5344CB8AC3E}">
        <p14:creationId xmlns:p14="http://schemas.microsoft.com/office/powerpoint/2010/main" val="1722700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normAutofit/>
          </a:bodyPr>
          <a:lstStyle/>
          <a:p>
            <a:r>
              <a:rPr lang="en-US" dirty="0" smtClean="0"/>
              <a:t>Differentiate </a:t>
            </a:r>
            <a:r>
              <a:rPr lang="en-US" dirty="0"/>
              <a:t>between biosimilar and generic pharmacotherapies, based on manufacturing process and clinical and regulatory </a:t>
            </a:r>
            <a:r>
              <a:rPr lang="en-US" dirty="0" smtClean="0"/>
              <a:t>issues</a:t>
            </a:r>
          </a:p>
          <a:p>
            <a:endParaRPr lang="en-US" dirty="0"/>
          </a:p>
          <a:p>
            <a:r>
              <a:rPr lang="en-US" dirty="0" smtClean="0"/>
              <a:t>Outline the role of rituximab in lymphoid malignancies</a:t>
            </a:r>
          </a:p>
          <a:p>
            <a:endParaRPr lang="en-US" dirty="0" smtClean="0"/>
          </a:p>
          <a:p>
            <a:r>
              <a:rPr lang="en-US" dirty="0" smtClean="0"/>
              <a:t>Discuss the challenges in the clinical deployment of a biosimilar rituximab</a:t>
            </a:r>
            <a:endParaRPr lang="en-US" dirty="0"/>
          </a:p>
          <a:p>
            <a:endParaRPr lang="en-US" dirty="0"/>
          </a:p>
        </p:txBody>
      </p:sp>
    </p:spTree>
    <p:extLst>
      <p:ext uri="{BB962C8B-B14F-4D97-AF65-F5344CB8AC3E}">
        <p14:creationId xmlns:p14="http://schemas.microsoft.com/office/powerpoint/2010/main" val="1239651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smtClean="0">
                <a:ea typeface="ＭＳ Ｐゴシック" pitchFamily="34" charset="-128"/>
              </a:rPr>
              <a:t>Do We Need a </a:t>
            </a:r>
            <a:r>
              <a:rPr lang="en-US" dirty="0" err="1" smtClean="0">
                <a:ea typeface="ＭＳ Ｐゴシック" pitchFamily="34" charset="-128"/>
              </a:rPr>
              <a:t>Biosimilar</a:t>
            </a:r>
            <a:r>
              <a:rPr lang="en-US" dirty="0" smtClean="0">
                <a:ea typeface="ＭＳ Ｐゴシック" pitchFamily="34" charset="-128"/>
              </a:rPr>
              <a:t> for Rituximab?</a:t>
            </a:r>
          </a:p>
        </p:txBody>
      </p:sp>
      <p:sp>
        <p:nvSpPr>
          <p:cNvPr id="3" name="Content Placeholder 2"/>
          <p:cNvSpPr>
            <a:spLocks noGrp="1"/>
          </p:cNvSpPr>
          <p:nvPr>
            <p:ph idx="1"/>
          </p:nvPr>
        </p:nvSpPr>
        <p:spPr/>
        <p:txBody>
          <a:bodyPr>
            <a:normAutofit/>
          </a:bodyPr>
          <a:lstStyle/>
          <a:p>
            <a:pPr>
              <a:defRPr/>
            </a:pPr>
            <a:r>
              <a:rPr lang="en-US" dirty="0" smtClean="0"/>
              <a:t>The typical dose of rituximab if 375 mg/m</a:t>
            </a:r>
            <a:r>
              <a:rPr lang="en-US" baseline="30000" dirty="0" smtClean="0"/>
              <a:t>2</a:t>
            </a:r>
          </a:p>
          <a:p>
            <a:pPr lvl="1">
              <a:defRPr/>
            </a:pPr>
            <a:r>
              <a:rPr lang="en-US" dirty="0" smtClean="0"/>
              <a:t>Estimated average wholesale price is $4000 per dose</a:t>
            </a:r>
          </a:p>
          <a:p>
            <a:pPr lvl="1">
              <a:defRPr/>
            </a:pPr>
            <a:r>
              <a:rPr lang="en-US" dirty="0" smtClean="0"/>
              <a:t>Cost for</a:t>
            </a:r>
          </a:p>
          <a:p>
            <a:pPr lvl="2">
              <a:defRPr/>
            </a:pPr>
            <a:r>
              <a:rPr lang="en-US" dirty="0" smtClean="0"/>
              <a:t>4-week induction: $16,000</a:t>
            </a:r>
          </a:p>
          <a:p>
            <a:pPr lvl="2">
              <a:defRPr/>
            </a:pPr>
            <a:r>
              <a:rPr lang="en-US" dirty="0" smtClean="0"/>
              <a:t>2 years maintenance: $32,000</a:t>
            </a:r>
          </a:p>
          <a:p>
            <a:pPr lvl="2">
              <a:defRPr/>
            </a:pPr>
            <a:r>
              <a:rPr lang="en-US" dirty="0" smtClean="0"/>
              <a:t>6 doses with R-CHOP: $24,000</a:t>
            </a:r>
          </a:p>
          <a:p>
            <a:pPr lvl="2">
              <a:defRPr/>
            </a:pPr>
            <a:endParaRPr lang="en-US" dirty="0" smtClean="0"/>
          </a:p>
          <a:p>
            <a:pPr>
              <a:defRPr/>
            </a:pPr>
            <a:r>
              <a:rPr lang="en-US" dirty="0" smtClean="0"/>
              <a:t>These are average wholesale costs, not charges, which can be double this</a:t>
            </a:r>
          </a:p>
          <a:p>
            <a:pPr>
              <a:defRPr/>
            </a:pPr>
            <a:endParaRPr lang="en-US" dirty="0" smtClean="0"/>
          </a:p>
          <a:p>
            <a:pPr>
              <a:defRPr/>
            </a:pPr>
            <a:r>
              <a:rPr lang="en-US" dirty="0" smtClean="0"/>
              <a:t>Ex-US prices are not very much lower</a:t>
            </a:r>
          </a:p>
          <a:p>
            <a:pPr lvl="1">
              <a:defRPr/>
            </a:pPr>
            <a:r>
              <a:rPr lang="en-US" dirty="0" smtClean="0"/>
              <a:t>Cost in countries like India and China are prohibitive</a:t>
            </a:r>
          </a:p>
          <a:p>
            <a:pPr lvl="1">
              <a:defRPr/>
            </a:pPr>
            <a:endParaRPr lang="en-US" dirty="0"/>
          </a:p>
          <a:p>
            <a:pPr>
              <a:defRPr/>
            </a:pPr>
            <a:r>
              <a:rPr lang="en-US" dirty="0" smtClean="0"/>
              <a:t>Cost limits availability and therefore compromises outcome</a:t>
            </a:r>
          </a:p>
          <a:p>
            <a:pPr lvl="1">
              <a:defRPr/>
            </a:pPr>
            <a:endParaRPr lang="en-US" dirty="0" smtClean="0"/>
          </a:p>
          <a:p>
            <a:pPr lvl="1">
              <a:defRPr/>
            </a:pPr>
            <a:endParaRPr lang="en-US" dirty="0" smtClean="0"/>
          </a:p>
        </p:txBody>
      </p:sp>
    </p:spTree>
    <p:extLst>
      <p:ext uri="{BB962C8B-B14F-4D97-AF65-F5344CB8AC3E}">
        <p14:creationId xmlns:p14="http://schemas.microsoft.com/office/powerpoint/2010/main" val="1414167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of Rituximab Biosimilars</a:t>
            </a:r>
            <a:endParaRPr lang="en-US" dirty="0"/>
          </a:p>
        </p:txBody>
      </p:sp>
      <p:sp>
        <p:nvSpPr>
          <p:cNvPr id="3" name="Content Placeholder 2"/>
          <p:cNvSpPr>
            <a:spLocks noGrp="1"/>
          </p:cNvSpPr>
          <p:nvPr>
            <p:ph idx="1"/>
          </p:nvPr>
        </p:nvSpPr>
        <p:spPr/>
        <p:txBody>
          <a:bodyPr>
            <a:normAutofit lnSpcReduction="10000"/>
          </a:bodyPr>
          <a:lstStyle/>
          <a:p>
            <a:r>
              <a:rPr lang="en-US" dirty="0" smtClean="0"/>
              <a:t>Worldwide annual sale of rituximab are $7 billion US</a:t>
            </a:r>
          </a:p>
          <a:p>
            <a:pPr lvl="1"/>
            <a:r>
              <a:rPr lang="en-US" dirty="0" smtClean="0"/>
              <a:t>Malignant conditions: B cell lymphoma</a:t>
            </a:r>
          </a:p>
          <a:p>
            <a:pPr lvl="1"/>
            <a:r>
              <a:rPr lang="en-US" dirty="0" smtClean="0"/>
              <a:t>Benign conditions: Rheumatoid arthritis (RA)</a:t>
            </a:r>
          </a:p>
          <a:p>
            <a:pPr lvl="1"/>
            <a:r>
              <a:rPr lang="en-US" dirty="0" smtClean="0"/>
              <a:t>EU Patent expiration: 2013</a:t>
            </a:r>
          </a:p>
          <a:p>
            <a:pPr lvl="1"/>
            <a:r>
              <a:rPr lang="en-US" dirty="0" smtClean="0"/>
              <a:t>US Patent expiration: 2018</a:t>
            </a:r>
          </a:p>
          <a:p>
            <a:endParaRPr lang="en-US" dirty="0"/>
          </a:p>
          <a:p>
            <a:r>
              <a:rPr lang="en-US" dirty="0" smtClean="0"/>
              <a:t>Many companies have launched efforts in rituximab </a:t>
            </a:r>
            <a:r>
              <a:rPr lang="en-US" dirty="0" err="1" smtClean="0"/>
              <a:t>biosimilars</a:t>
            </a:r>
            <a:endParaRPr lang="en-US" dirty="0" smtClean="0"/>
          </a:p>
          <a:p>
            <a:pPr lvl="1"/>
            <a:r>
              <a:rPr lang="en-US" dirty="0" smtClean="0"/>
              <a:t>Amgen (ABP 798)</a:t>
            </a:r>
          </a:p>
          <a:p>
            <a:pPr lvl="1"/>
            <a:r>
              <a:rPr lang="en-US" dirty="0" err="1" smtClean="0"/>
              <a:t>Biocad</a:t>
            </a:r>
            <a:r>
              <a:rPr lang="en-US" dirty="0" smtClean="0"/>
              <a:t> (BCD-20)  Approved in Russia 04/2014</a:t>
            </a:r>
          </a:p>
          <a:p>
            <a:pPr lvl="1"/>
            <a:r>
              <a:rPr lang="en-US" dirty="0" err="1" smtClean="0"/>
              <a:t>Boehringer</a:t>
            </a:r>
            <a:r>
              <a:rPr lang="en-US" dirty="0" smtClean="0"/>
              <a:t> </a:t>
            </a:r>
            <a:r>
              <a:rPr lang="en-US" dirty="0" err="1" smtClean="0"/>
              <a:t>Ingelheim</a:t>
            </a:r>
            <a:r>
              <a:rPr lang="en-US" dirty="0" smtClean="0"/>
              <a:t> (BI 695500) </a:t>
            </a:r>
          </a:p>
          <a:p>
            <a:pPr lvl="1"/>
            <a:r>
              <a:rPr lang="en-US" dirty="0" err="1" smtClean="0"/>
              <a:t>Hospira</a:t>
            </a:r>
            <a:r>
              <a:rPr lang="en-US" dirty="0" smtClean="0"/>
              <a:t>/</a:t>
            </a:r>
            <a:r>
              <a:rPr lang="en-US" dirty="0" err="1"/>
              <a:t>Celltrion</a:t>
            </a:r>
            <a:r>
              <a:rPr lang="en-US" dirty="0"/>
              <a:t> (CT-10</a:t>
            </a:r>
            <a:r>
              <a:rPr lang="en-US" dirty="0" smtClean="0"/>
              <a:t>)</a:t>
            </a:r>
          </a:p>
          <a:p>
            <a:pPr lvl="1"/>
            <a:r>
              <a:rPr lang="en-US" dirty="0" smtClean="0">
                <a:solidFill>
                  <a:srgbClr val="FF0000"/>
                </a:solidFill>
              </a:rPr>
              <a:t>Samsung (SAIT101)</a:t>
            </a:r>
          </a:p>
          <a:p>
            <a:pPr lvl="1"/>
            <a:r>
              <a:rPr lang="en-US" dirty="0" smtClean="0"/>
              <a:t>Sandoz (GP2013)</a:t>
            </a:r>
          </a:p>
          <a:p>
            <a:pPr lvl="1"/>
            <a:r>
              <a:rPr lang="en-US" dirty="0" err="1" smtClean="0">
                <a:solidFill>
                  <a:srgbClr val="FF0000"/>
                </a:solidFill>
              </a:rPr>
              <a:t>Teva</a:t>
            </a:r>
            <a:r>
              <a:rPr lang="en-US" dirty="0" smtClean="0">
                <a:solidFill>
                  <a:srgbClr val="FF0000"/>
                </a:solidFill>
              </a:rPr>
              <a:t> (TL011)</a:t>
            </a:r>
          </a:p>
        </p:txBody>
      </p:sp>
    </p:spTree>
    <p:extLst>
      <p:ext uri="{BB962C8B-B14F-4D97-AF65-F5344CB8AC3E}">
        <p14:creationId xmlns:p14="http://schemas.microsoft.com/office/powerpoint/2010/main" val="3294084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of rituximab biosimilars</a:t>
            </a:r>
            <a:endParaRPr lang="en-US" dirty="0"/>
          </a:p>
        </p:txBody>
      </p:sp>
      <p:sp>
        <p:nvSpPr>
          <p:cNvPr id="3" name="Content Placeholder 2"/>
          <p:cNvSpPr>
            <a:spLocks noGrp="1"/>
          </p:cNvSpPr>
          <p:nvPr>
            <p:ph idx="1"/>
          </p:nvPr>
        </p:nvSpPr>
        <p:spPr/>
        <p:txBody>
          <a:bodyPr>
            <a:normAutofit/>
          </a:bodyPr>
          <a:lstStyle/>
          <a:p>
            <a:r>
              <a:rPr lang="en-US" dirty="0" smtClean="0"/>
              <a:t>Worldwide annual sale of rituximab are $7 billion US</a:t>
            </a:r>
          </a:p>
          <a:p>
            <a:pPr lvl="1"/>
            <a:r>
              <a:rPr lang="en-US" dirty="0" smtClean="0"/>
              <a:t>Malignant conditions: B cell lymphoma</a:t>
            </a:r>
          </a:p>
          <a:p>
            <a:pPr lvl="1"/>
            <a:r>
              <a:rPr lang="en-US" dirty="0" smtClean="0"/>
              <a:t>Benign conditions: Rheumatoid arthritis</a:t>
            </a:r>
          </a:p>
          <a:p>
            <a:pPr lvl="1"/>
            <a:r>
              <a:rPr lang="en-US" dirty="0" smtClean="0"/>
              <a:t>EU Patent expiration: 2013</a:t>
            </a:r>
          </a:p>
          <a:p>
            <a:pPr lvl="1"/>
            <a:r>
              <a:rPr lang="en-US" dirty="0" smtClean="0"/>
              <a:t>US Patent expiration: 2018</a:t>
            </a:r>
            <a:endParaRPr lang="en-US" dirty="0"/>
          </a:p>
          <a:p>
            <a:r>
              <a:rPr lang="en-US" dirty="0" smtClean="0"/>
              <a:t>This has led many companies (both traditional innovators and generic companies) to launched efforts in rituximab biosimilars</a:t>
            </a:r>
          </a:p>
        </p:txBody>
      </p:sp>
      <p:grpSp>
        <p:nvGrpSpPr>
          <p:cNvPr id="18" name="Group 17"/>
          <p:cNvGrpSpPr>
            <a:grpSpLocks noChangeAspect="1"/>
          </p:cNvGrpSpPr>
          <p:nvPr/>
        </p:nvGrpSpPr>
        <p:grpSpPr>
          <a:xfrm>
            <a:off x="4398772" y="4380485"/>
            <a:ext cx="1645920" cy="2086713"/>
            <a:chOff x="1327761" y="4357158"/>
            <a:chExt cx="1828800" cy="2318570"/>
          </a:xfrm>
        </p:grpSpPr>
        <p:pic>
          <p:nvPicPr>
            <p:cNvPr id="5" name="Picture 4"/>
            <p:cNvPicPr>
              <a:picLocks noChangeAspect="1"/>
            </p:cNvPicPr>
            <p:nvPr/>
          </p:nvPicPr>
          <p:blipFill>
            <a:blip r:embed="rId2"/>
            <a:stretch>
              <a:fillRect/>
            </a:stretch>
          </p:blipFill>
          <p:spPr>
            <a:xfrm>
              <a:off x="1327761" y="4357158"/>
              <a:ext cx="1828800" cy="1294544"/>
            </a:xfrm>
            <a:prstGeom prst="rect">
              <a:avLst/>
            </a:prstGeom>
          </p:spPr>
        </p:pic>
        <p:pic>
          <p:nvPicPr>
            <p:cNvPr id="8" name="Picture 7"/>
            <p:cNvPicPr>
              <a:picLocks noChangeAspect="1"/>
            </p:cNvPicPr>
            <p:nvPr/>
          </p:nvPicPr>
          <p:blipFill rotWithShape="1">
            <a:blip r:embed="rId3"/>
            <a:srcRect t="31113" b="39995"/>
            <a:stretch/>
          </p:blipFill>
          <p:spPr>
            <a:xfrm>
              <a:off x="1327761" y="5649557"/>
              <a:ext cx="1828800" cy="615802"/>
            </a:xfrm>
            <a:prstGeom prst="rect">
              <a:avLst/>
            </a:prstGeom>
          </p:spPr>
        </p:pic>
        <p:sp>
          <p:nvSpPr>
            <p:cNvPr id="17" name="TextBox 16"/>
            <p:cNvSpPr txBox="1"/>
            <p:nvPr/>
          </p:nvSpPr>
          <p:spPr>
            <a:xfrm>
              <a:off x="1754723" y="6265359"/>
              <a:ext cx="974877" cy="410369"/>
            </a:xfrm>
            <a:prstGeom prst="rect">
              <a:avLst/>
            </a:prstGeom>
            <a:noFill/>
          </p:spPr>
          <p:txBody>
            <a:bodyPr wrap="none" rtlCol="0">
              <a:spAutoFit/>
            </a:bodyPr>
            <a:lstStyle/>
            <a:p>
              <a:pPr algn="ctr"/>
              <a:r>
                <a:rPr lang="en-US" b="1" dirty="0" smtClean="0">
                  <a:solidFill>
                    <a:prstClr val="black"/>
                  </a:solidFill>
                </a:rPr>
                <a:t>(CT-10)</a:t>
              </a:r>
              <a:endParaRPr lang="en-US" b="1" dirty="0">
                <a:solidFill>
                  <a:prstClr val="black"/>
                </a:solidFill>
              </a:endParaRPr>
            </a:p>
          </p:txBody>
        </p:sp>
      </p:grpSp>
      <p:grpSp>
        <p:nvGrpSpPr>
          <p:cNvPr id="20" name="Group 19"/>
          <p:cNvGrpSpPr>
            <a:grpSpLocks noChangeAspect="1"/>
          </p:cNvGrpSpPr>
          <p:nvPr/>
        </p:nvGrpSpPr>
        <p:grpSpPr>
          <a:xfrm>
            <a:off x="182807" y="5526389"/>
            <a:ext cx="1645920" cy="972615"/>
            <a:chOff x="353949" y="2218408"/>
            <a:chExt cx="1828800" cy="1080684"/>
          </a:xfrm>
        </p:grpSpPr>
        <p:pic>
          <p:nvPicPr>
            <p:cNvPr id="7" name="Picture 6"/>
            <p:cNvPicPr>
              <a:picLocks noChangeAspect="1"/>
            </p:cNvPicPr>
            <p:nvPr/>
          </p:nvPicPr>
          <p:blipFill rotWithShape="1">
            <a:blip r:embed="rId4"/>
            <a:srcRect t="25534" b="43048"/>
            <a:stretch/>
          </p:blipFill>
          <p:spPr>
            <a:xfrm>
              <a:off x="353949" y="2218408"/>
              <a:ext cx="1828800" cy="670315"/>
            </a:xfrm>
            <a:prstGeom prst="rect">
              <a:avLst/>
            </a:prstGeom>
          </p:spPr>
        </p:pic>
        <p:sp>
          <p:nvSpPr>
            <p:cNvPr id="19" name="TextBox 18"/>
            <p:cNvSpPr txBox="1"/>
            <p:nvPr/>
          </p:nvSpPr>
          <p:spPr>
            <a:xfrm>
              <a:off x="673961" y="2888723"/>
              <a:ext cx="1188777" cy="410369"/>
            </a:xfrm>
            <a:prstGeom prst="rect">
              <a:avLst/>
            </a:prstGeom>
            <a:noFill/>
          </p:spPr>
          <p:txBody>
            <a:bodyPr wrap="none" rtlCol="0">
              <a:spAutoFit/>
            </a:bodyPr>
            <a:lstStyle/>
            <a:p>
              <a:pPr algn="ctr"/>
              <a:r>
                <a:rPr lang="en-US" b="1" dirty="0" smtClean="0">
                  <a:solidFill>
                    <a:prstClr val="black"/>
                  </a:solidFill>
                </a:rPr>
                <a:t>(BCD-20)</a:t>
              </a:r>
              <a:endParaRPr lang="en-US" b="1" dirty="0">
                <a:solidFill>
                  <a:prstClr val="black"/>
                </a:solidFill>
              </a:endParaRPr>
            </a:p>
          </p:txBody>
        </p:sp>
      </p:grpSp>
      <p:grpSp>
        <p:nvGrpSpPr>
          <p:cNvPr id="22" name="Group 21"/>
          <p:cNvGrpSpPr>
            <a:grpSpLocks noChangeAspect="1"/>
          </p:cNvGrpSpPr>
          <p:nvPr/>
        </p:nvGrpSpPr>
        <p:grpSpPr>
          <a:xfrm>
            <a:off x="2329451" y="4154529"/>
            <a:ext cx="1645920" cy="1018726"/>
            <a:chOff x="953582" y="2338119"/>
            <a:chExt cx="1828800" cy="1131918"/>
          </a:xfrm>
        </p:grpSpPr>
        <p:pic>
          <p:nvPicPr>
            <p:cNvPr id="6" name="Picture 5"/>
            <p:cNvPicPr>
              <a:picLocks noChangeAspect="1"/>
            </p:cNvPicPr>
            <p:nvPr/>
          </p:nvPicPr>
          <p:blipFill rotWithShape="1">
            <a:blip r:embed="rId5"/>
            <a:srcRect t="24607" b="23221"/>
            <a:stretch/>
          </p:blipFill>
          <p:spPr>
            <a:xfrm>
              <a:off x="953582" y="2338119"/>
              <a:ext cx="1828800" cy="731263"/>
            </a:xfrm>
            <a:prstGeom prst="rect">
              <a:avLst/>
            </a:prstGeom>
          </p:spPr>
        </p:pic>
        <p:sp>
          <p:nvSpPr>
            <p:cNvPr id="21" name="Rectangle 20"/>
            <p:cNvSpPr/>
            <p:nvPr/>
          </p:nvSpPr>
          <p:spPr>
            <a:xfrm>
              <a:off x="1148986" y="3059668"/>
              <a:ext cx="1437993" cy="410369"/>
            </a:xfrm>
            <a:prstGeom prst="rect">
              <a:avLst/>
            </a:prstGeom>
          </p:spPr>
          <p:txBody>
            <a:bodyPr wrap="none">
              <a:spAutoFit/>
            </a:bodyPr>
            <a:lstStyle/>
            <a:p>
              <a:pPr algn="ctr"/>
              <a:r>
                <a:rPr lang="en-US" b="1" dirty="0">
                  <a:solidFill>
                    <a:prstClr val="black"/>
                  </a:solidFill>
                </a:rPr>
                <a:t>(BI 695500)</a:t>
              </a:r>
            </a:p>
          </p:txBody>
        </p:sp>
      </p:grpSp>
      <p:grpSp>
        <p:nvGrpSpPr>
          <p:cNvPr id="25" name="Group 24"/>
          <p:cNvGrpSpPr>
            <a:grpSpLocks noChangeAspect="1"/>
          </p:cNvGrpSpPr>
          <p:nvPr/>
        </p:nvGrpSpPr>
        <p:grpSpPr>
          <a:xfrm>
            <a:off x="2233236" y="5597758"/>
            <a:ext cx="1645920" cy="829875"/>
            <a:chOff x="243935" y="5771176"/>
            <a:chExt cx="1828800" cy="922084"/>
          </a:xfrm>
        </p:grpSpPr>
        <p:pic>
          <p:nvPicPr>
            <p:cNvPr id="11" name="Picture 10"/>
            <p:cNvPicPr>
              <a:picLocks noChangeAspect="1"/>
            </p:cNvPicPr>
            <p:nvPr/>
          </p:nvPicPr>
          <p:blipFill>
            <a:blip r:embed="rId6"/>
            <a:stretch>
              <a:fillRect/>
            </a:stretch>
          </p:blipFill>
          <p:spPr>
            <a:xfrm>
              <a:off x="243935" y="5771176"/>
              <a:ext cx="1828800" cy="506776"/>
            </a:xfrm>
            <a:prstGeom prst="rect">
              <a:avLst/>
            </a:prstGeom>
          </p:spPr>
        </p:pic>
        <p:sp>
          <p:nvSpPr>
            <p:cNvPr id="24" name="Rectangle 23"/>
            <p:cNvSpPr/>
            <p:nvPr/>
          </p:nvSpPr>
          <p:spPr>
            <a:xfrm>
              <a:off x="568707" y="6282891"/>
              <a:ext cx="1179259" cy="410369"/>
            </a:xfrm>
            <a:prstGeom prst="rect">
              <a:avLst/>
            </a:prstGeom>
          </p:spPr>
          <p:txBody>
            <a:bodyPr wrap="none">
              <a:spAutoFit/>
            </a:bodyPr>
            <a:lstStyle/>
            <a:p>
              <a:pPr algn="ctr"/>
              <a:r>
                <a:rPr lang="en-US" b="1" dirty="0">
                  <a:solidFill>
                    <a:prstClr val="black"/>
                  </a:solidFill>
                </a:rPr>
                <a:t>(GP2013)</a:t>
              </a:r>
            </a:p>
          </p:txBody>
        </p:sp>
      </p:grpSp>
      <p:grpSp>
        <p:nvGrpSpPr>
          <p:cNvPr id="27" name="Group 26"/>
          <p:cNvGrpSpPr>
            <a:grpSpLocks noChangeAspect="1"/>
          </p:cNvGrpSpPr>
          <p:nvPr/>
        </p:nvGrpSpPr>
        <p:grpSpPr>
          <a:xfrm>
            <a:off x="182807" y="4320267"/>
            <a:ext cx="1645920" cy="720494"/>
            <a:chOff x="6552217" y="2120033"/>
            <a:chExt cx="1828800" cy="889498"/>
          </a:xfrm>
        </p:grpSpPr>
        <p:pic>
          <p:nvPicPr>
            <p:cNvPr id="4" name="Picture 3"/>
            <p:cNvPicPr>
              <a:picLocks noChangeAspect="1"/>
            </p:cNvPicPr>
            <p:nvPr/>
          </p:nvPicPr>
          <p:blipFill>
            <a:blip r:embed="rId7"/>
            <a:stretch>
              <a:fillRect/>
            </a:stretch>
          </p:blipFill>
          <p:spPr>
            <a:xfrm>
              <a:off x="6552217" y="2120033"/>
              <a:ext cx="1828800" cy="433533"/>
            </a:xfrm>
            <a:prstGeom prst="rect">
              <a:avLst/>
            </a:prstGeom>
          </p:spPr>
        </p:pic>
        <p:sp>
          <p:nvSpPr>
            <p:cNvPr id="26" name="Rectangle 25"/>
            <p:cNvSpPr/>
            <p:nvPr/>
          </p:nvSpPr>
          <p:spPr>
            <a:xfrm>
              <a:off x="6813494" y="2553566"/>
              <a:ext cx="1306247" cy="455965"/>
            </a:xfrm>
            <a:prstGeom prst="rect">
              <a:avLst/>
            </a:prstGeom>
          </p:spPr>
          <p:txBody>
            <a:bodyPr wrap="none">
              <a:spAutoFit/>
            </a:bodyPr>
            <a:lstStyle/>
            <a:p>
              <a:pPr algn="ctr"/>
              <a:r>
                <a:rPr lang="en-US" b="1" dirty="0">
                  <a:solidFill>
                    <a:prstClr val="black"/>
                  </a:solidFill>
                </a:rPr>
                <a:t>(ABP 798)</a:t>
              </a:r>
            </a:p>
          </p:txBody>
        </p:sp>
      </p:grpSp>
      <p:sp>
        <p:nvSpPr>
          <p:cNvPr id="28" name="TextBox 27"/>
          <p:cNvSpPr txBox="1"/>
          <p:nvPr/>
        </p:nvSpPr>
        <p:spPr>
          <a:xfrm>
            <a:off x="1886490" y="3792284"/>
            <a:ext cx="2454518" cy="369332"/>
          </a:xfrm>
          <a:prstGeom prst="rect">
            <a:avLst/>
          </a:prstGeom>
          <a:noFill/>
        </p:spPr>
        <p:txBody>
          <a:bodyPr wrap="none" rtlCol="0">
            <a:spAutoFit/>
          </a:bodyPr>
          <a:lstStyle/>
          <a:p>
            <a:pPr algn="ctr"/>
            <a:r>
              <a:rPr lang="en-US" b="1" dirty="0" smtClean="0">
                <a:solidFill>
                  <a:srgbClr val="008000"/>
                </a:solidFill>
              </a:rPr>
              <a:t>Ongoing Development</a:t>
            </a:r>
            <a:endParaRPr lang="en-US" b="1" dirty="0">
              <a:solidFill>
                <a:srgbClr val="008000"/>
              </a:solidFill>
            </a:endParaRPr>
          </a:p>
        </p:txBody>
      </p:sp>
      <p:sp>
        <p:nvSpPr>
          <p:cNvPr id="29" name="TextBox 28"/>
          <p:cNvSpPr txBox="1"/>
          <p:nvPr/>
        </p:nvSpPr>
        <p:spPr>
          <a:xfrm>
            <a:off x="6684893" y="3792284"/>
            <a:ext cx="2262158" cy="369332"/>
          </a:xfrm>
          <a:prstGeom prst="rect">
            <a:avLst/>
          </a:prstGeom>
          <a:noFill/>
        </p:spPr>
        <p:txBody>
          <a:bodyPr wrap="none" rtlCol="0">
            <a:spAutoFit/>
          </a:bodyPr>
          <a:lstStyle/>
          <a:p>
            <a:pPr algn="ctr"/>
            <a:r>
              <a:rPr lang="en-US" b="1" dirty="0" smtClean="0">
                <a:solidFill>
                  <a:srgbClr val="FF0000"/>
                </a:solidFill>
              </a:rPr>
              <a:t>Halted Development</a:t>
            </a:r>
            <a:endParaRPr lang="en-US" b="1" dirty="0">
              <a:solidFill>
                <a:srgbClr val="FF0000"/>
              </a:solidFill>
            </a:endParaRPr>
          </a:p>
        </p:txBody>
      </p:sp>
      <p:sp>
        <p:nvSpPr>
          <p:cNvPr id="30" name="Rectangle 29"/>
          <p:cNvSpPr/>
          <p:nvPr/>
        </p:nvSpPr>
        <p:spPr>
          <a:xfrm>
            <a:off x="7233635" y="6165495"/>
            <a:ext cx="1810543" cy="6083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14" name="Group 13"/>
          <p:cNvGrpSpPr>
            <a:grpSpLocks noChangeAspect="1"/>
          </p:cNvGrpSpPr>
          <p:nvPr/>
        </p:nvGrpSpPr>
        <p:grpSpPr>
          <a:xfrm>
            <a:off x="6993011" y="4170236"/>
            <a:ext cx="1645923" cy="1314459"/>
            <a:chOff x="5442964" y="4628127"/>
            <a:chExt cx="1828800" cy="1460510"/>
          </a:xfrm>
        </p:grpSpPr>
        <p:pic>
          <p:nvPicPr>
            <p:cNvPr id="12" name="Picture 11"/>
            <p:cNvPicPr>
              <a:picLocks noChangeAspect="1"/>
            </p:cNvPicPr>
            <p:nvPr/>
          </p:nvPicPr>
          <p:blipFill rotWithShape="1">
            <a:blip r:embed="rId8"/>
            <a:srcRect t="18823" b="31857"/>
            <a:stretch/>
          </p:blipFill>
          <p:spPr>
            <a:xfrm>
              <a:off x="5442964" y="4628127"/>
              <a:ext cx="1828800" cy="1048786"/>
            </a:xfrm>
            <a:prstGeom prst="rect">
              <a:avLst/>
            </a:prstGeom>
          </p:spPr>
        </p:pic>
        <p:sp>
          <p:nvSpPr>
            <p:cNvPr id="13" name="Rectangle 12"/>
            <p:cNvSpPr/>
            <p:nvPr/>
          </p:nvSpPr>
          <p:spPr>
            <a:xfrm>
              <a:off x="5841374" y="5678268"/>
              <a:ext cx="1031981" cy="410369"/>
            </a:xfrm>
            <a:prstGeom prst="rect">
              <a:avLst/>
            </a:prstGeom>
          </p:spPr>
          <p:txBody>
            <a:bodyPr wrap="none">
              <a:spAutoFit/>
            </a:bodyPr>
            <a:lstStyle/>
            <a:p>
              <a:pPr lvl="1" algn="ctr"/>
              <a:r>
                <a:rPr lang="en-US" b="1" dirty="0">
                  <a:solidFill>
                    <a:srgbClr val="FF0000"/>
                  </a:solidFill>
                </a:rPr>
                <a:t>(TL011)</a:t>
              </a:r>
            </a:p>
          </p:txBody>
        </p:sp>
      </p:grpSp>
      <p:grpSp>
        <p:nvGrpSpPr>
          <p:cNvPr id="16" name="Group 15"/>
          <p:cNvGrpSpPr>
            <a:grpSpLocks noChangeAspect="1"/>
          </p:cNvGrpSpPr>
          <p:nvPr/>
        </p:nvGrpSpPr>
        <p:grpSpPr>
          <a:xfrm>
            <a:off x="6993012" y="5654141"/>
            <a:ext cx="1645920" cy="1044259"/>
            <a:chOff x="5135078" y="4916784"/>
            <a:chExt cx="1828800" cy="1160288"/>
          </a:xfrm>
        </p:grpSpPr>
        <p:pic>
          <p:nvPicPr>
            <p:cNvPr id="10" name="Picture 9"/>
            <p:cNvPicPr>
              <a:picLocks noChangeAspect="1"/>
            </p:cNvPicPr>
            <p:nvPr/>
          </p:nvPicPr>
          <p:blipFill rotWithShape="1">
            <a:blip r:embed="rId9"/>
            <a:srcRect t="18037" b="26789"/>
            <a:stretch/>
          </p:blipFill>
          <p:spPr>
            <a:xfrm>
              <a:off x="5135078" y="4916784"/>
              <a:ext cx="1828800" cy="731264"/>
            </a:xfrm>
            <a:prstGeom prst="rect">
              <a:avLst/>
            </a:prstGeom>
          </p:spPr>
        </p:pic>
        <p:sp>
          <p:nvSpPr>
            <p:cNvPr id="15" name="Rectangle 14"/>
            <p:cNvSpPr/>
            <p:nvPr/>
          </p:nvSpPr>
          <p:spPr>
            <a:xfrm>
              <a:off x="5410631" y="5666703"/>
              <a:ext cx="1277693" cy="410369"/>
            </a:xfrm>
            <a:prstGeom prst="rect">
              <a:avLst/>
            </a:prstGeom>
          </p:spPr>
          <p:txBody>
            <a:bodyPr wrap="none">
              <a:spAutoFit/>
            </a:bodyPr>
            <a:lstStyle/>
            <a:p>
              <a:pPr algn="ctr"/>
              <a:r>
                <a:rPr lang="en-US" b="1" dirty="0">
                  <a:solidFill>
                    <a:srgbClr val="FF0000"/>
                  </a:solidFill>
                </a:rPr>
                <a:t>(SAIT101)</a:t>
              </a:r>
              <a:endParaRPr lang="en-US" b="1" dirty="0">
                <a:solidFill>
                  <a:prstClr val="black"/>
                </a:solidFill>
              </a:endParaRPr>
            </a:p>
          </p:txBody>
        </p:sp>
      </p:grpSp>
    </p:spTree>
    <p:extLst>
      <p:ext uri="{BB962C8B-B14F-4D97-AF65-F5344CB8AC3E}">
        <p14:creationId xmlns:p14="http://schemas.microsoft.com/office/powerpoint/2010/main" val="3456566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100"/>
                                  </p:stCondLst>
                                  <p:childTnLst>
                                    <p:set>
                                      <p:cBhvr>
                                        <p:cTn id="25" dur="1" fill="hold">
                                          <p:stCondLst>
                                            <p:cond delay="0"/>
                                          </p:stCondLst>
                                        </p:cTn>
                                        <p:tgtEl>
                                          <p:spTgt spid="27"/>
                                        </p:tgtEl>
                                        <p:attrNameLst>
                                          <p:attrName>style.visibility</p:attrName>
                                        </p:attrNameLst>
                                      </p:cBhvr>
                                      <p:to>
                                        <p:strVal val="visible"/>
                                      </p:to>
                                    </p:set>
                                  </p:childTnLst>
                                </p:cTn>
                              </p:par>
                            </p:childTnLst>
                          </p:cTn>
                        </p:par>
                        <p:par>
                          <p:cTn id="26" fill="hold">
                            <p:stCondLst>
                              <p:cond delay="100"/>
                            </p:stCondLst>
                            <p:childTnLst>
                              <p:par>
                                <p:cTn id="27" presetID="1" presetClass="entr" presetSubtype="0" fill="hold" nodeType="afterEffect">
                                  <p:stCondLst>
                                    <p:cond delay="200"/>
                                  </p:stCondLst>
                                  <p:childTnLst>
                                    <p:set>
                                      <p:cBhvr>
                                        <p:cTn id="28" dur="1" fill="hold">
                                          <p:stCondLst>
                                            <p:cond delay="0"/>
                                          </p:stCondLst>
                                        </p:cTn>
                                        <p:tgtEl>
                                          <p:spTgt spid="20"/>
                                        </p:tgtEl>
                                        <p:attrNameLst>
                                          <p:attrName>style.visibility</p:attrName>
                                        </p:attrNameLst>
                                      </p:cBhvr>
                                      <p:to>
                                        <p:strVal val="visible"/>
                                      </p:to>
                                    </p:set>
                                  </p:childTnLst>
                                </p:cTn>
                              </p:par>
                            </p:childTnLst>
                          </p:cTn>
                        </p:par>
                        <p:par>
                          <p:cTn id="29" fill="hold">
                            <p:stCondLst>
                              <p:cond delay="300"/>
                            </p:stCondLst>
                            <p:childTnLst>
                              <p:par>
                                <p:cTn id="30" presetID="1" presetClass="entr" presetSubtype="0" fill="hold" nodeType="afterEffect">
                                  <p:stCondLst>
                                    <p:cond delay="200"/>
                                  </p:stCondLst>
                                  <p:childTnLst>
                                    <p:set>
                                      <p:cBhvr>
                                        <p:cTn id="31" dur="1" fill="hold">
                                          <p:stCondLst>
                                            <p:cond delay="0"/>
                                          </p:stCondLst>
                                        </p:cTn>
                                        <p:tgtEl>
                                          <p:spTgt spid="22"/>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200"/>
                                  </p:stCondLst>
                                  <p:childTnLst>
                                    <p:set>
                                      <p:cBhvr>
                                        <p:cTn id="34" dur="1" fill="hold">
                                          <p:stCondLst>
                                            <p:cond delay="0"/>
                                          </p:stCondLst>
                                        </p:cTn>
                                        <p:tgtEl>
                                          <p:spTgt spid="18"/>
                                        </p:tgtEl>
                                        <p:attrNameLst>
                                          <p:attrName>style.visibility</p:attrName>
                                        </p:attrNameLst>
                                      </p:cBhvr>
                                      <p:to>
                                        <p:strVal val="visible"/>
                                      </p:to>
                                    </p:set>
                                  </p:childTnLst>
                                </p:cTn>
                              </p:par>
                            </p:childTnLst>
                          </p:cTn>
                        </p:par>
                        <p:par>
                          <p:cTn id="35" fill="hold">
                            <p:stCondLst>
                              <p:cond delay="700"/>
                            </p:stCondLst>
                            <p:childTnLst>
                              <p:par>
                                <p:cTn id="36" presetID="1" presetClass="entr" presetSubtype="0" fill="hold" nodeType="afterEffect">
                                  <p:stCondLst>
                                    <p:cond delay="20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200"/>
                                  </p:stCondLst>
                                  <p:childTnLst>
                                    <p:set>
                                      <p:cBhvr>
                                        <p:cTn id="44" dur="1" fill="hold">
                                          <p:stCondLst>
                                            <p:cond delay="0"/>
                                          </p:stCondLst>
                                        </p:cTn>
                                        <p:tgtEl>
                                          <p:spTgt spid="14"/>
                                        </p:tgtEl>
                                        <p:attrNameLst>
                                          <p:attrName>style.visibility</p:attrName>
                                        </p:attrNameLst>
                                      </p:cBhvr>
                                      <p:to>
                                        <p:strVal val="visible"/>
                                      </p:to>
                                    </p:set>
                                  </p:childTnLst>
                                </p:cTn>
                              </p:par>
                            </p:childTnLst>
                          </p:cTn>
                        </p:par>
                        <p:par>
                          <p:cTn id="45" fill="hold">
                            <p:stCondLst>
                              <p:cond delay="200"/>
                            </p:stCondLst>
                            <p:childTnLst>
                              <p:par>
                                <p:cTn id="46" presetID="1" presetClass="entr" presetSubtype="0" fill="hold" nodeType="afterEffect">
                                  <p:stCondLst>
                                    <p:cond delay="20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8" grpId="0"/>
      <p:bldP spid="29" grpId="0"/>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353949" y="134372"/>
            <a:ext cx="8545707" cy="685234"/>
          </a:xfrm>
        </p:spPr>
        <p:txBody>
          <a:bodyPr/>
          <a:lstStyle/>
          <a:p>
            <a:r>
              <a:rPr lang="en-US" dirty="0" smtClean="0">
                <a:ea typeface="ＭＳ Ｐゴシック" pitchFamily="34" charset="-128"/>
              </a:rPr>
              <a:t>How to Develop a Rituximab </a:t>
            </a:r>
            <a:r>
              <a:rPr lang="en-US" dirty="0" err="1" smtClean="0">
                <a:ea typeface="ＭＳ Ｐゴシック" pitchFamily="34" charset="-128"/>
              </a:rPr>
              <a:t>Biosimilar</a:t>
            </a:r>
            <a:endParaRPr lang="en-US" dirty="0" smtClean="0">
              <a:ea typeface="ＭＳ Ｐゴシック" pitchFamily="34" charset="-128"/>
            </a:endParaRPr>
          </a:p>
        </p:txBody>
      </p:sp>
      <p:sp>
        <p:nvSpPr>
          <p:cNvPr id="41987" name="Content Placeholder 2"/>
          <p:cNvSpPr>
            <a:spLocks noGrp="1"/>
          </p:cNvSpPr>
          <p:nvPr>
            <p:ph idx="1"/>
          </p:nvPr>
        </p:nvSpPr>
        <p:spPr/>
        <p:txBody>
          <a:bodyPr/>
          <a:lstStyle/>
          <a:p>
            <a:r>
              <a:rPr lang="en-US" dirty="0" smtClean="0">
                <a:ea typeface="ＭＳ Ｐゴシック" pitchFamily="34" charset="-128"/>
              </a:rPr>
              <a:t>Assume the preclinical evaluation is acceptable, what trials would convince me to use a </a:t>
            </a:r>
            <a:r>
              <a:rPr lang="en-US" dirty="0" err="1" smtClean="0">
                <a:ea typeface="ＭＳ Ｐゴシック" pitchFamily="34" charset="-128"/>
              </a:rPr>
              <a:t>biosimilar</a:t>
            </a:r>
            <a:r>
              <a:rPr lang="en-US" dirty="0" smtClean="0">
                <a:ea typeface="ＭＳ Ｐゴシック" pitchFamily="34" charset="-128"/>
              </a:rPr>
              <a:t>?</a:t>
            </a:r>
          </a:p>
          <a:p>
            <a:endParaRPr lang="en-US" dirty="0" smtClean="0">
              <a:ea typeface="ＭＳ Ｐゴシック" pitchFamily="34" charset="-128"/>
            </a:endParaRPr>
          </a:p>
          <a:p>
            <a:r>
              <a:rPr lang="en-US" dirty="0" smtClean="0">
                <a:ea typeface="ＭＳ Ｐゴシック" pitchFamily="34" charset="-128"/>
              </a:rPr>
              <a:t>What is the MOA</a:t>
            </a:r>
          </a:p>
          <a:p>
            <a:pPr lvl="1"/>
            <a:r>
              <a:rPr lang="en-US" dirty="0" smtClean="0">
                <a:ea typeface="ＭＳ Ｐゴシック" pitchFamily="34" charset="-128"/>
              </a:rPr>
              <a:t>Single agent: Antibody-dependent cell-mediated toxicity is probably the key, but contribution from complement-mediated cytotoxicity and some direct apoptosis</a:t>
            </a:r>
          </a:p>
          <a:p>
            <a:pPr lvl="1"/>
            <a:endParaRPr lang="en-US" dirty="0" smtClean="0">
              <a:ea typeface="ＭＳ Ｐゴシック" pitchFamily="34" charset="-128"/>
            </a:endParaRPr>
          </a:p>
          <a:p>
            <a:pPr lvl="1"/>
            <a:r>
              <a:rPr lang="en-US" dirty="0" err="1" smtClean="0">
                <a:ea typeface="ＭＳ Ｐゴシック" pitchFamily="34" charset="-128"/>
              </a:rPr>
              <a:t>Chemoimmunotherapy</a:t>
            </a:r>
            <a:r>
              <a:rPr lang="en-US" dirty="0" smtClean="0">
                <a:ea typeface="ＭＳ Ｐゴシック" pitchFamily="34" charset="-128"/>
              </a:rPr>
              <a:t>: Chemotherapy sensitization of tumor cells is likely important in addition to the immune effects</a:t>
            </a:r>
          </a:p>
        </p:txBody>
      </p:sp>
    </p:spTree>
    <p:extLst>
      <p:ext uri="{BB962C8B-B14F-4D97-AF65-F5344CB8AC3E}">
        <p14:creationId xmlns:p14="http://schemas.microsoft.com/office/powerpoint/2010/main" val="336546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867" t="1441" r="6351" b="73298"/>
          <a:stretch/>
        </p:blipFill>
        <p:spPr bwMode="auto">
          <a:xfrm>
            <a:off x="457200" y="1417638"/>
            <a:ext cx="8284029" cy="21337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 name="Title 2"/>
          <p:cNvSpPr>
            <a:spLocks noGrp="1"/>
          </p:cNvSpPr>
          <p:nvPr>
            <p:ph type="title"/>
          </p:nvPr>
        </p:nvSpPr>
        <p:spPr>
          <a:xfrm>
            <a:off x="353949" y="102746"/>
            <a:ext cx="8545707" cy="685234"/>
          </a:xfrm>
        </p:spPr>
        <p:txBody>
          <a:bodyPr/>
          <a:lstStyle/>
          <a:p>
            <a:r>
              <a:rPr lang="en-GB" dirty="0" smtClean="0"/>
              <a:t>Rituximab/Chemotherapy: Is There Synergy?</a:t>
            </a:r>
            <a:endParaRPr lang="en-US" dirty="0"/>
          </a:p>
        </p:txBody>
      </p:sp>
      <p:sp>
        <p:nvSpPr>
          <p:cNvPr id="5" name="Rectangle 4"/>
          <p:cNvSpPr/>
          <p:nvPr/>
        </p:nvSpPr>
        <p:spPr>
          <a:xfrm>
            <a:off x="2510623" y="1446200"/>
            <a:ext cx="1142485" cy="369332"/>
          </a:xfrm>
          <a:prstGeom prst="rect">
            <a:avLst/>
          </a:prstGeom>
        </p:spPr>
        <p:txBody>
          <a:bodyPr wrap="none">
            <a:spAutoFit/>
          </a:bodyPr>
          <a:lstStyle/>
          <a:p>
            <a:r>
              <a:rPr lang="en-GB" dirty="0"/>
              <a:t>CHOP➡R</a:t>
            </a:r>
            <a:endParaRPr lang="en-US" dirty="0"/>
          </a:p>
        </p:txBody>
      </p:sp>
      <p:sp>
        <p:nvSpPr>
          <p:cNvPr id="6" name="Rectangle 5"/>
          <p:cNvSpPr/>
          <p:nvPr/>
        </p:nvSpPr>
        <p:spPr>
          <a:xfrm>
            <a:off x="7198037" y="2177534"/>
            <a:ext cx="979392" cy="369332"/>
          </a:xfrm>
          <a:prstGeom prst="rect">
            <a:avLst/>
          </a:prstGeom>
        </p:spPr>
        <p:txBody>
          <a:bodyPr wrap="none">
            <a:spAutoFit/>
          </a:bodyPr>
          <a:lstStyle/>
          <a:p>
            <a:r>
              <a:rPr lang="en-GB" dirty="0"/>
              <a:t>R-CHOP </a:t>
            </a:r>
            <a:endParaRPr lang="en-US" dirty="0"/>
          </a:p>
        </p:txBody>
      </p:sp>
      <p:pic>
        <p:nvPicPr>
          <p:cNvPr id="7" name="Picture 6"/>
          <p:cNvPicPr>
            <a:picLocks noChangeAspect="1"/>
          </p:cNvPicPr>
          <p:nvPr/>
        </p:nvPicPr>
        <p:blipFill>
          <a:blip r:embed="rId4"/>
          <a:stretch>
            <a:fillRect/>
          </a:stretch>
        </p:blipFill>
        <p:spPr>
          <a:xfrm>
            <a:off x="1564543" y="3682371"/>
            <a:ext cx="6409690" cy="2480310"/>
          </a:xfrm>
          <a:prstGeom prst="rect">
            <a:avLst/>
          </a:prstGeom>
        </p:spPr>
      </p:pic>
      <p:sp>
        <p:nvSpPr>
          <p:cNvPr id="149" name="Rectangle 148"/>
          <p:cNvSpPr/>
          <p:nvPr/>
        </p:nvSpPr>
        <p:spPr>
          <a:xfrm>
            <a:off x="3526623" y="4394202"/>
            <a:ext cx="1142485" cy="369332"/>
          </a:xfrm>
          <a:prstGeom prst="rect">
            <a:avLst/>
          </a:prstGeom>
        </p:spPr>
        <p:txBody>
          <a:bodyPr wrap="none">
            <a:spAutoFit/>
          </a:bodyPr>
          <a:lstStyle/>
          <a:p>
            <a:r>
              <a:rPr lang="en-GB" dirty="0"/>
              <a:t>CHOP➡R</a:t>
            </a:r>
            <a:endParaRPr lang="en-US" dirty="0"/>
          </a:p>
        </p:txBody>
      </p:sp>
      <p:sp>
        <p:nvSpPr>
          <p:cNvPr id="150" name="Rectangle 149"/>
          <p:cNvSpPr/>
          <p:nvPr/>
        </p:nvSpPr>
        <p:spPr>
          <a:xfrm>
            <a:off x="6588437" y="5022334"/>
            <a:ext cx="979392" cy="369332"/>
          </a:xfrm>
          <a:prstGeom prst="rect">
            <a:avLst/>
          </a:prstGeom>
        </p:spPr>
        <p:txBody>
          <a:bodyPr wrap="none">
            <a:spAutoFit/>
          </a:bodyPr>
          <a:lstStyle/>
          <a:p>
            <a:r>
              <a:rPr lang="en-GB" dirty="0"/>
              <a:t>R-CHOP </a:t>
            </a:r>
            <a:endParaRPr lang="en-US" dirty="0"/>
          </a:p>
        </p:txBody>
      </p:sp>
      <p:sp>
        <p:nvSpPr>
          <p:cNvPr id="10" name="TextBox 9"/>
          <p:cNvSpPr txBox="1"/>
          <p:nvPr/>
        </p:nvSpPr>
        <p:spPr>
          <a:xfrm>
            <a:off x="575453" y="1085242"/>
            <a:ext cx="3341556" cy="369332"/>
          </a:xfrm>
          <a:prstGeom prst="rect">
            <a:avLst/>
          </a:prstGeom>
          <a:noFill/>
        </p:spPr>
        <p:txBody>
          <a:bodyPr wrap="none" rtlCol="0">
            <a:spAutoFit/>
          </a:bodyPr>
          <a:lstStyle/>
          <a:p>
            <a:r>
              <a:rPr lang="en-US" b="1" dirty="0" smtClean="0"/>
              <a:t>ECOG 4494/CALG 9793: </a:t>
            </a:r>
            <a:r>
              <a:rPr lang="en-US" b="1" dirty="0" smtClean="0"/>
              <a:t>DLBCL</a:t>
            </a:r>
            <a:r>
              <a:rPr lang="en-US" b="1" baseline="30000" dirty="0" smtClean="0"/>
              <a:t>1</a:t>
            </a:r>
            <a:endParaRPr lang="en-US" b="1" dirty="0"/>
          </a:p>
        </p:txBody>
      </p:sp>
      <p:sp>
        <p:nvSpPr>
          <p:cNvPr id="11" name="TextBox 10"/>
          <p:cNvSpPr txBox="1"/>
          <p:nvPr/>
        </p:nvSpPr>
        <p:spPr>
          <a:xfrm>
            <a:off x="575453" y="3428258"/>
            <a:ext cx="1973104" cy="369332"/>
          </a:xfrm>
          <a:prstGeom prst="rect">
            <a:avLst/>
          </a:prstGeom>
          <a:noFill/>
        </p:spPr>
        <p:txBody>
          <a:bodyPr wrap="none" rtlCol="0">
            <a:spAutoFit/>
          </a:bodyPr>
          <a:lstStyle/>
          <a:p>
            <a:r>
              <a:rPr lang="en-US" b="1" dirty="0" smtClean="0"/>
              <a:t>EORTC 20981: </a:t>
            </a:r>
            <a:r>
              <a:rPr lang="en-US" b="1" dirty="0" smtClean="0"/>
              <a:t>FL</a:t>
            </a:r>
            <a:r>
              <a:rPr lang="en-US" b="1" baseline="30000" dirty="0" smtClean="0"/>
              <a:t>2</a:t>
            </a:r>
            <a:endParaRPr lang="en-US" b="1" dirty="0"/>
          </a:p>
        </p:txBody>
      </p:sp>
      <p:sp>
        <p:nvSpPr>
          <p:cNvPr id="2" name="TextBox 1"/>
          <p:cNvSpPr txBox="1"/>
          <p:nvPr/>
        </p:nvSpPr>
        <p:spPr>
          <a:xfrm>
            <a:off x="150125" y="6340105"/>
            <a:ext cx="6209732" cy="461665"/>
          </a:xfrm>
          <a:prstGeom prst="rect">
            <a:avLst/>
          </a:prstGeom>
          <a:noFill/>
        </p:spPr>
        <p:txBody>
          <a:bodyPr wrap="square" rtlCol="0">
            <a:spAutoFit/>
          </a:bodyPr>
          <a:lstStyle/>
          <a:p>
            <a:pPr marL="342900" indent="-342900">
              <a:buAutoNum type="arabicPeriod"/>
            </a:pPr>
            <a:r>
              <a:rPr lang="en-US" sz="1200" b="1" dirty="0" err="1" smtClean="0">
                <a:latin typeface="Arial" panose="020B0604020202020204" pitchFamily="34" charset="0"/>
                <a:cs typeface="Arial" panose="020B0604020202020204" pitchFamily="34" charset="0"/>
              </a:rPr>
              <a:t>Habermann</a:t>
            </a:r>
            <a:r>
              <a:rPr lang="en-US" sz="1200" b="1" dirty="0" smtClean="0">
                <a:latin typeface="Arial" panose="020B0604020202020204" pitchFamily="34" charset="0"/>
                <a:cs typeface="Arial" panose="020B0604020202020204" pitchFamily="34" charset="0"/>
              </a:rPr>
              <a:t> TM, et al. </a:t>
            </a:r>
            <a:r>
              <a:rPr lang="en-US" sz="1200" b="1" i="1" dirty="0" smtClean="0">
                <a:latin typeface="Arial" panose="020B0604020202020204" pitchFamily="34" charset="0"/>
                <a:cs typeface="Arial" panose="020B0604020202020204" pitchFamily="34" charset="0"/>
              </a:rPr>
              <a:t>J </a:t>
            </a:r>
            <a:r>
              <a:rPr lang="en-US" sz="1200" b="1" i="1" dirty="0" err="1" smtClean="0">
                <a:latin typeface="Arial" panose="020B0604020202020204" pitchFamily="34" charset="0"/>
                <a:cs typeface="Arial" panose="020B0604020202020204" pitchFamily="34" charset="0"/>
              </a:rPr>
              <a:t>Clin</a:t>
            </a:r>
            <a:r>
              <a:rPr lang="en-US" sz="1200" b="1" i="1" dirty="0" smtClean="0">
                <a:latin typeface="Arial" panose="020B0604020202020204" pitchFamily="34" charset="0"/>
                <a:cs typeface="Arial" panose="020B0604020202020204" pitchFamily="34" charset="0"/>
              </a:rPr>
              <a:t> </a:t>
            </a:r>
            <a:r>
              <a:rPr lang="en-US" sz="1200" b="1" i="1" dirty="0" err="1" smtClean="0">
                <a:latin typeface="Arial" panose="020B0604020202020204" pitchFamily="34" charset="0"/>
                <a:cs typeface="Arial" panose="020B0604020202020204" pitchFamily="34" charset="0"/>
              </a:rPr>
              <a:t>Oncol</a:t>
            </a:r>
            <a:r>
              <a:rPr lang="en-US" sz="1200" b="1" i="1" dirty="0" smtClean="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2006;24(19):3121-3127.</a:t>
            </a:r>
          </a:p>
          <a:p>
            <a:pPr marL="342900" indent="-342900">
              <a:buAutoNum type="arabicPeriod"/>
            </a:pPr>
            <a:r>
              <a:rPr lang="en-US" sz="1200" b="1" dirty="0" smtClean="0">
                <a:latin typeface="Arial" panose="020B0604020202020204" pitchFamily="34" charset="0"/>
                <a:cs typeface="Arial" panose="020B0604020202020204" pitchFamily="34" charset="0"/>
              </a:rPr>
              <a:t>Van </a:t>
            </a:r>
            <a:r>
              <a:rPr lang="en-US" sz="1200" b="1" dirty="0" err="1" smtClean="0">
                <a:latin typeface="Arial" panose="020B0604020202020204" pitchFamily="34" charset="0"/>
                <a:cs typeface="Arial" panose="020B0604020202020204" pitchFamily="34" charset="0"/>
              </a:rPr>
              <a:t>Oers</a:t>
            </a:r>
            <a:r>
              <a:rPr lang="en-US" sz="1200" b="1" dirty="0" smtClean="0">
                <a:latin typeface="Arial" panose="020B0604020202020204" pitchFamily="34" charset="0"/>
                <a:cs typeface="Arial" panose="020B0604020202020204" pitchFamily="34" charset="0"/>
              </a:rPr>
              <a:t> MH, et al. </a:t>
            </a:r>
            <a:r>
              <a:rPr lang="en-US" sz="1200" b="1" i="1" dirty="0" smtClean="0">
                <a:latin typeface="Arial" panose="020B0604020202020204" pitchFamily="34" charset="0"/>
                <a:cs typeface="Arial" panose="020B0604020202020204" pitchFamily="34" charset="0"/>
              </a:rPr>
              <a:t>J </a:t>
            </a:r>
            <a:r>
              <a:rPr lang="en-US" sz="1200" b="1" i="1" dirty="0" err="1" smtClean="0">
                <a:latin typeface="Arial" panose="020B0604020202020204" pitchFamily="34" charset="0"/>
                <a:cs typeface="Arial" panose="020B0604020202020204" pitchFamily="34" charset="0"/>
              </a:rPr>
              <a:t>Clin</a:t>
            </a:r>
            <a:r>
              <a:rPr lang="en-US" sz="1200" b="1" i="1" dirty="0" smtClean="0">
                <a:latin typeface="Arial" panose="020B0604020202020204" pitchFamily="34" charset="0"/>
                <a:cs typeface="Arial" panose="020B0604020202020204" pitchFamily="34" charset="0"/>
              </a:rPr>
              <a:t> </a:t>
            </a:r>
            <a:r>
              <a:rPr lang="en-US" sz="1200" b="1" i="1" dirty="0" err="1" smtClean="0">
                <a:latin typeface="Arial" panose="020B0604020202020204" pitchFamily="34" charset="0"/>
                <a:cs typeface="Arial" panose="020B0604020202020204" pitchFamily="34" charset="0"/>
              </a:rPr>
              <a:t>Oncol</a:t>
            </a:r>
            <a:r>
              <a:rPr lang="en-US" sz="1200" b="1" i="1" dirty="0" smtClean="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2010;28(17):2853-2858.</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0244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smtClean="0">
                <a:ea typeface="ＭＳ Ｐゴシック" pitchFamily="34" charset="-128"/>
              </a:rPr>
              <a:t>How to Develop a Rituximab </a:t>
            </a:r>
            <a:r>
              <a:rPr lang="en-US" dirty="0" err="1">
                <a:ea typeface="ＭＳ Ｐゴシック" pitchFamily="34" charset="-128"/>
              </a:rPr>
              <a:t>B</a:t>
            </a:r>
            <a:r>
              <a:rPr lang="en-US" dirty="0" err="1" smtClean="0">
                <a:ea typeface="ＭＳ Ｐゴシック" pitchFamily="34" charset="-128"/>
              </a:rPr>
              <a:t>iosimilar</a:t>
            </a:r>
            <a:endParaRPr lang="en-US" dirty="0" smtClean="0">
              <a:ea typeface="ＭＳ Ｐゴシック" pitchFamily="34" charset="-128"/>
            </a:endParaRPr>
          </a:p>
        </p:txBody>
      </p:sp>
      <p:sp>
        <p:nvSpPr>
          <p:cNvPr id="43011" name="Content Placeholder 2"/>
          <p:cNvSpPr>
            <a:spLocks noGrp="1"/>
          </p:cNvSpPr>
          <p:nvPr>
            <p:ph idx="1"/>
          </p:nvPr>
        </p:nvSpPr>
        <p:spPr/>
        <p:txBody>
          <a:bodyPr/>
          <a:lstStyle/>
          <a:p>
            <a:r>
              <a:rPr lang="en-US" dirty="0" smtClean="0">
                <a:ea typeface="ＭＳ Ｐゴシック" pitchFamily="34" charset="-128"/>
              </a:rPr>
              <a:t>Single agent</a:t>
            </a:r>
          </a:p>
          <a:p>
            <a:pPr lvl="1"/>
            <a:r>
              <a:rPr lang="en-US" dirty="0" smtClean="0">
                <a:ea typeface="ＭＳ Ｐゴシック" pitchFamily="34" charset="-128"/>
              </a:rPr>
              <a:t>Most sensitive population: Single-agent rituximab in untreated FL</a:t>
            </a:r>
          </a:p>
          <a:p>
            <a:pPr lvl="1"/>
            <a:r>
              <a:rPr lang="en-US" dirty="0" smtClean="0">
                <a:ea typeface="ＭＳ Ｐゴシック" pitchFamily="34" charset="-128"/>
              </a:rPr>
              <a:t>Problem: Rituximab not approved in this population!</a:t>
            </a:r>
          </a:p>
          <a:p>
            <a:pPr lvl="1"/>
            <a:r>
              <a:rPr lang="en-US" dirty="0" smtClean="0">
                <a:ea typeface="ＭＳ Ｐゴシック" pitchFamily="34" charset="-128"/>
              </a:rPr>
              <a:t>Alternative: Rituximab vs </a:t>
            </a:r>
            <a:r>
              <a:rPr lang="en-US" dirty="0" err="1">
                <a:ea typeface="ＭＳ Ｐゴシック" pitchFamily="34" charset="-128"/>
              </a:rPr>
              <a:t>b</a:t>
            </a:r>
            <a:r>
              <a:rPr lang="en-US" dirty="0" err="1" smtClean="0">
                <a:ea typeface="ＭＳ Ｐゴシック" pitchFamily="34" charset="-128"/>
              </a:rPr>
              <a:t>iosimilar</a:t>
            </a:r>
            <a:r>
              <a:rPr lang="en-US" dirty="0" smtClean="0">
                <a:ea typeface="ＭＳ Ｐゴシック" pitchFamily="34" charset="-128"/>
              </a:rPr>
              <a:t> in patients with relapsed FL</a:t>
            </a:r>
          </a:p>
          <a:p>
            <a:pPr lvl="1"/>
            <a:r>
              <a:rPr lang="en-US" dirty="0" smtClean="0">
                <a:ea typeface="ＭＳ Ｐゴシック" pitchFamily="34" charset="-128"/>
              </a:rPr>
              <a:t>Problem: Little use in the population today</a:t>
            </a:r>
          </a:p>
          <a:p>
            <a:pPr lvl="1"/>
            <a:r>
              <a:rPr lang="en-US" dirty="0" smtClean="0">
                <a:ea typeface="ＭＳ Ｐゴシック" pitchFamily="34" charset="-128"/>
              </a:rPr>
              <a:t>How can we get the study done?</a:t>
            </a:r>
          </a:p>
          <a:p>
            <a:r>
              <a:rPr lang="en-US" dirty="0" err="1" smtClean="0">
                <a:ea typeface="ＭＳ Ｐゴシック" pitchFamily="34" charset="-128"/>
              </a:rPr>
              <a:t>Chemoimmunotherapy</a:t>
            </a:r>
            <a:endParaRPr lang="en-US" dirty="0" smtClean="0">
              <a:ea typeface="ＭＳ Ｐゴシック" pitchFamily="34" charset="-128"/>
            </a:endParaRPr>
          </a:p>
          <a:p>
            <a:pPr lvl="1"/>
            <a:r>
              <a:rPr lang="en-US" dirty="0" smtClean="0">
                <a:ea typeface="ＭＳ Ｐゴシック" pitchFamily="34" charset="-128"/>
              </a:rPr>
              <a:t>Most sensitive population: Diffuse large B-cell lymphoma</a:t>
            </a:r>
          </a:p>
          <a:p>
            <a:pPr lvl="1"/>
            <a:r>
              <a:rPr lang="en-US" dirty="0" smtClean="0">
                <a:ea typeface="ＭＳ Ｐゴシック" pitchFamily="34" charset="-128"/>
              </a:rPr>
              <a:t>Two-sided equivalence study would be ~600 patients</a:t>
            </a:r>
          </a:p>
          <a:p>
            <a:pPr lvl="1"/>
            <a:r>
              <a:rPr lang="en-US" dirty="0" smtClean="0">
                <a:ea typeface="ＭＳ Ｐゴシック" pitchFamily="34" charset="-128"/>
              </a:rPr>
              <a:t>What would be the motivation for a patient to participate?</a:t>
            </a:r>
          </a:p>
        </p:txBody>
      </p:sp>
    </p:spTree>
    <p:extLst>
      <p:ext uri="{BB962C8B-B14F-4D97-AF65-F5344CB8AC3E}">
        <p14:creationId xmlns:p14="http://schemas.microsoft.com/office/powerpoint/2010/main" val="119911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Rituximab </a:t>
            </a:r>
            <a:r>
              <a:rPr lang="en-US" dirty="0" err="1" smtClean="0"/>
              <a:t>Biosimilar</a:t>
            </a:r>
            <a:r>
              <a:rPr lang="en-US" dirty="0" smtClean="0"/>
              <a:t> Trials (Partial List)</a:t>
            </a:r>
            <a:endParaRPr lang="en-US" dirty="0"/>
          </a:p>
        </p:txBody>
      </p:sp>
      <p:sp>
        <p:nvSpPr>
          <p:cNvPr id="3" name="Content Placeholder 2"/>
          <p:cNvSpPr>
            <a:spLocks noGrp="1"/>
          </p:cNvSpPr>
          <p:nvPr>
            <p:ph idx="1"/>
          </p:nvPr>
        </p:nvSpPr>
        <p:spPr>
          <a:xfrm>
            <a:off x="353949" y="1215480"/>
            <a:ext cx="8545707" cy="4889291"/>
          </a:xfrm>
        </p:spPr>
        <p:txBody>
          <a:bodyPr>
            <a:noAutofit/>
          </a:bodyPr>
          <a:lstStyle/>
          <a:p>
            <a:pPr>
              <a:tabLst>
                <a:tab pos="1943100" algn="l"/>
              </a:tabLst>
            </a:pPr>
            <a:r>
              <a:rPr lang="en-US" sz="1300" dirty="0" smtClean="0"/>
              <a:t>Title:  Study of RTXM83 Plus CHOP Chemotherapy Versus a Rituximab Plus CHOP Therapy in Patients With Non Hodgkin's Lymphoma</a:t>
            </a:r>
          </a:p>
          <a:p>
            <a:pPr lvl="1">
              <a:tabLst>
                <a:tab pos="1943100" algn="l"/>
              </a:tabLst>
            </a:pPr>
            <a:r>
              <a:rPr lang="en-US" sz="1300" dirty="0" smtClean="0"/>
              <a:t>Conditions:	Diffuse Large B-cell Lymphoma</a:t>
            </a:r>
          </a:p>
          <a:p>
            <a:pPr lvl="1">
              <a:tabLst>
                <a:tab pos="1943100" algn="l"/>
              </a:tabLst>
            </a:pPr>
            <a:r>
              <a:rPr lang="en-US" sz="1300" dirty="0" smtClean="0"/>
              <a:t>Interventions:	Biological: RTXM83</a:t>
            </a:r>
          </a:p>
          <a:p>
            <a:pPr lvl="1">
              <a:tabLst>
                <a:tab pos="1943100" algn="l"/>
              </a:tabLst>
            </a:pPr>
            <a:r>
              <a:rPr lang="en-US" sz="1300" dirty="0" smtClean="0"/>
              <a:t>URL:	</a:t>
            </a:r>
            <a:r>
              <a:rPr lang="en-US" sz="1300" dirty="0" smtClean="0">
                <a:hlinkClick r:id="rId2"/>
              </a:rPr>
              <a:t>http://ClinicalTrials.gov/show/NCT02268045</a:t>
            </a:r>
            <a:endParaRPr lang="en-US" sz="1300" dirty="0" smtClean="0"/>
          </a:p>
          <a:p>
            <a:pPr>
              <a:tabLst>
                <a:tab pos="1943100" algn="l"/>
              </a:tabLst>
            </a:pPr>
            <a:r>
              <a:rPr lang="en-US" sz="1300" dirty="0" smtClean="0"/>
              <a:t>Title:  GP2013 in the Treatment of Patients With Previously Untreated, Advanced Stage Follicular Lymphoma</a:t>
            </a:r>
          </a:p>
          <a:p>
            <a:pPr lvl="1">
              <a:tabLst>
                <a:tab pos="1943100" algn="l"/>
              </a:tabLst>
            </a:pPr>
            <a:r>
              <a:rPr lang="en-US" sz="1300" dirty="0" smtClean="0"/>
              <a:t>Conditions:	Follicular Lymphoma</a:t>
            </a:r>
          </a:p>
          <a:p>
            <a:pPr lvl="1">
              <a:tabLst>
                <a:tab pos="1943100" algn="l"/>
              </a:tabLst>
            </a:pPr>
            <a:r>
              <a:rPr lang="en-US" sz="1300" dirty="0" smtClean="0"/>
              <a:t>Interventions:	Biological: GP2013|Biological: rituximab</a:t>
            </a:r>
          </a:p>
          <a:p>
            <a:pPr lvl="1">
              <a:tabLst>
                <a:tab pos="1943100" algn="l"/>
              </a:tabLst>
            </a:pPr>
            <a:r>
              <a:rPr lang="en-US" sz="1300" dirty="0" smtClean="0"/>
              <a:t>URL:	</a:t>
            </a:r>
            <a:r>
              <a:rPr lang="en-US" sz="1300" dirty="0" smtClean="0">
                <a:hlinkClick r:id="rId3"/>
              </a:rPr>
              <a:t>http://ClinicalTrials.gov/show/NCT01419665</a:t>
            </a:r>
            <a:endParaRPr lang="en-US" sz="1300" dirty="0" smtClean="0"/>
          </a:p>
          <a:p>
            <a:pPr>
              <a:tabLst>
                <a:tab pos="1943100" algn="l"/>
              </a:tabLst>
            </a:pPr>
            <a:r>
              <a:rPr lang="en-US" sz="1300" dirty="0" smtClean="0"/>
              <a:t>Title:   Demonstrate the Equivalence of CT-P10 to </a:t>
            </a:r>
            <a:r>
              <a:rPr lang="en-US" sz="1300" dirty="0" err="1" smtClean="0"/>
              <a:t>MabThera</a:t>
            </a:r>
            <a:r>
              <a:rPr lang="en-US" sz="1300" dirty="0" smtClean="0"/>
              <a:t> With Respect to the Pharmacokinetic Profile in Patients With Rheumatoid Arthritis</a:t>
            </a:r>
          </a:p>
          <a:p>
            <a:pPr lvl="1">
              <a:tabLst>
                <a:tab pos="1943100" algn="l"/>
              </a:tabLst>
            </a:pPr>
            <a:r>
              <a:rPr lang="en-US" sz="1300" dirty="0" smtClean="0"/>
              <a:t>Conditions:	Rheumatoid Arthritis</a:t>
            </a:r>
          </a:p>
          <a:p>
            <a:pPr lvl="1">
              <a:tabLst>
                <a:tab pos="1943100" algn="l"/>
              </a:tabLst>
            </a:pPr>
            <a:r>
              <a:rPr lang="en-US" sz="1300" dirty="0" smtClean="0"/>
              <a:t>Interventions:	Biological: rituximab</a:t>
            </a:r>
          </a:p>
          <a:p>
            <a:pPr lvl="1">
              <a:tabLst>
                <a:tab pos="1943100" algn="l"/>
              </a:tabLst>
            </a:pPr>
            <a:r>
              <a:rPr lang="en-US" sz="1300" dirty="0" smtClean="0"/>
              <a:t>URL:	</a:t>
            </a:r>
            <a:r>
              <a:rPr lang="en-US" sz="1300" dirty="0" smtClean="0">
                <a:hlinkClick r:id="rId4"/>
              </a:rPr>
              <a:t>http://ClinicalTrials.gov/show/NCT01534884</a:t>
            </a:r>
            <a:endParaRPr lang="en-US" sz="1300" dirty="0" smtClean="0"/>
          </a:p>
          <a:p>
            <a:pPr>
              <a:tabLst>
                <a:tab pos="1943100" algn="l"/>
              </a:tabLst>
            </a:pPr>
            <a:r>
              <a:rPr lang="en-US" sz="1300" dirty="0" smtClean="0"/>
              <a:t>Title:   </a:t>
            </a:r>
            <a:r>
              <a:rPr lang="en-US" sz="1300" dirty="0" smtClean="0">
                <a:solidFill>
                  <a:srgbClr val="FF0000"/>
                </a:solidFill>
              </a:rPr>
              <a:t>Provide Initial Evidence of Safety, Pharmacokinetics, Pharmacodynamics, and Efficacy to Support the Pivotal CT-P10 Therapeutic Equivalence Trial</a:t>
            </a:r>
          </a:p>
          <a:p>
            <a:pPr lvl="1">
              <a:tabLst>
                <a:tab pos="1943100" algn="l"/>
              </a:tabLst>
            </a:pPr>
            <a:r>
              <a:rPr lang="en-US" sz="1300" dirty="0" smtClean="0"/>
              <a:t>Conditions:	Diffuse Large B-Cell Lymphoma</a:t>
            </a:r>
          </a:p>
          <a:p>
            <a:pPr lvl="1">
              <a:tabLst>
                <a:tab pos="1943100" algn="l"/>
              </a:tabLst>
            </a:pPr>
            <a:r>
              <a:rPr lang="en-US" sz="1300" dirty="0" smtClean="0"/>
              <a:t>Interventions:	Biological: rituximab</a:t>
            </a:r>
          </a:p>
          <a:p>
            <a:pPr lvl="1">
              <a:tabLst>
                <a:tab pos="1943100" algn="l"/>
              </a:tabLst>
            </a:pPr>
            <a:r>
              <a:rPr lang="en-US" sz="1300" dirty="0" smtClean="0"/>
              <a:t>URL:	</a:t>
            </a:r>
            <a:r>
              <a:rPr lang="en-US" sz="1300" dirty="0" smtClean="0">
                <a:hlinkClick r:id="rId5"/>
              </a:rPr>
              <a:t>http://ClinicalTrials.gov/show/NCT01534949</a:t>
            </a:r>
            <a:endParaRPr lang="en-US" sz="1300" dirty="0" smtClean="0"/>
          </a:p>
          <a:p>
            <a:pPr>
              <a:tabLst>
                <a:tab pos="1943100" algn="l"/>
              </a:tabLst>
            </a:pPr>
            <a:r>
              <a:rPr lang="en-US" sz="1300" dirty="0" smtClean="0"/>
              <a:t>Title:  Study of Safety and Efficacy of BCD-020 Comparing to </a:t>
            </a:r>
            <a:r>
              <a:rPr lang="en-US" sz="1300" dirty="0" err="1" smtClean="0"/>
              <a:t>MabThera</a:t>
            </a:r>
            <a:r>
              <a:rPr lang="en-US" sz="1300" dirty="0" smtClean="0"/>
              <a:t> in Patients With Rheumatoid Arthritis</a:t>
            </a:r>
          </a:p>
          <a:p>
            <a:pPr lvl="1">
              <a:tabLst>
                <a:tab pos="1943100" algn="l"/>
              </a:tabLst>
            </a:pPr>
            <a:r>
              <a:rPr lang="en-US" sz="1300" dirty="0" smtClean="0"/>
              <a:t>Conditions:	Rheumatoid Arthritis</a:t>
            </a:r>
          </a:p>
          <a:p>
            <a:pPr lvl="1">
              <a:tabLst>
                <a:tab pos="1943100" algn="l"/>
              </a:tabLst>
            </a:pPr>
            <a:r>
              <a:rPr lang="en-US" sz="1300" dirty="0" smtClean="0"/>
              <a:t>Interventions:	Drug: Rituximab</a:t>
            </a:r>
          </a:p>
          <a:p>
            <a:pPr lvl="1">
              <a:tabLst>
                <a:tab pos="1943100" algn="l"/>
              </a:tabLst>
            </a:pPr>
            <a:r>
              <a:rPr lang="en-US" sz="1300" dirty="0" smtClean="0"/>
              <a:t>URL:	</a:t>
            </a:r>
            <a:r>
              <a:rPr lang="en-US" sz="1300" dirty="0" smtClean="0">
                <a:hlinkClick r:id="rId6"/>
              </a:rPr>
              <a:t>http://ClinicalTrials.gov/show/NCT01759030</a:t>
            </a:r>
            <a:r>
              <a:rPr lang="en-US" sz="1300" dirty="0" smtClean="0"/>
              <a:t> </a:t>
            </a:r>
          </a:p>
          <a:p>
            <a:pPr>
              <a:tabLst>
                <a:tab pos="1943100" algn="l"/>
              </a:tabLst>
            </a:pPr>
            <a:endParaRPr lang="en-US" sz="1300" dirty="0" smtClean="0"/>
          </a:p>
          <a:p>
            <a:endParaRPr lang="en-US" sz="1300" dirty="0" smtClean="0"/>
          </a:p>
          <a:p>
            <a:endParaRPr lang="en-US" sz="1300" dirty="0" smtClean="0"/>
          </a:p>
          <a:p>
            <a:endParaRPr lang="en-US" sz="1300" dirty="0"/>
          </a:p>
        </p:txBody>
      </p:sp>
    </p:spTree>
    <p:extLst>
      <p:ext uri="{BB962C8B-B14F-4D97-AF65-F5344CB8AC3E}">
        <p14:creationId xmlns:p14="http://schemas.microsoft.com/office/powerpoint/2010/main" val="660854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Rituximab </a:t>
            </a:r>
            <a:r>
              <a:rPr lang="en-US" dirty="0" err="1" smtClean="0"/>
              <a:t>Biosimilar</a:t>
            </a:r>
            <a:r>
              <a:rPr lang="en-US" dirty="0" smtClean="0"/>
              <a:t> Trials (Partial List)</a:t>
            </a:r>
            <a:endParaRPr lang="en-US" dirty="0"/>
          </a:p>
        </p:txBody>
      </p:sp>
      <p:sp>
        <p:nvSpPr>
          <p:cNvPr id="3" name="Content Placeholder 2"/>
          <p:cNvSpPr>
            <a:spLocks noGrp="1"/>
          </p:cNvSpPr>
          <p:nvPr>
            <p:ph idx="1"/>
          </p:nvPr>
        </p:nvSpPr>
        <p:spPr>
          <a:xfrm>
            <a:off x="353949" y="1133592"/>
            <a:ext cx="8545707" cy="4889291"/>
          </a:xfrm>
        </p:spPr>
        <p:txBody>
          <a:bodyPr>
            <a:noAutofit/>
          </a:bodyPr>
          <a:lstStyle/>
          <a:p>
            <a:r>
              <a:rPr lang="en-US" sz="1400" dirty="0" smtClean="0"/>
              <a:t>Title:  Pharmacokinetics and Pharmacodynamics of BI 695500 vs. Rituximab as First Line-treatment in Patients With Low Tumor Burden Lymphoma</a:t>
            </a:r>
          </a:p>
          <a:p>
            <a:pPr lvl="1">
              <a:tabLst>
                <a:tab pos="1828800" algn="l"/>
              </a:tabLst>
            </a:pPr>
            <a:r>
              <a:rPr lang="en-US" sz="1400" dirty="0" smtClean="0"/>
              <a:t>Conditions:	Lymphoma, Follicular</a:t>
            </a:r>
          </a:p>
          <a:p>
            <a:pPr lvl="1"/>
            <a:r>
              <a:rPr lang="en-US" sz="1400" dirty="0" smtClean="0"/>
              <a:t>Interventions:	Drug: BI 695500|Drug: </a:t>
            </a:r>
            <a:r>
              <a:rPr lang="en-US" sz="1400" dirty="0" err="1" smtClean="0"/>
              <a:t>MabThera</a:t>
            </a:r>
            <a:endParaRPr lang="en-US" sz="1400" dirty="0" smtClean="0"/>
          </a:p>
          <a:p>
            <a:pPr lvl="1"/>
            <a:r>
              <a:rPr lang="en-US" sz="1400" dirty="0" smtClean="0"/>
              <a:t>URL:	</a:t>
            </a:r>
            <a:r>
              <a:rPr lang="en-US" sz="1400" dirty="0" smtClean="0">
                <a:hlinkClick r:id="rId2"/>
              </a:rPr>
              <a:t>http://ClinicalTrials.gov/show/NCT01950273</a:t>
            </a:r>
            <a:r>
              <a:rPr lang="en-US" sz="1400" dirty="0" smtClean="0"/>
              <a:t> </a:t>
            </a:r>
          </a:p>
          <a:p>
            <a:r>
              <a:rPr lang="en-US" sz="1400" dirty="0" smtClean="0"/>
              <a:t>Title:  Efficacy, Pharmacokinetics, and Safety of BI 695500 in Patients With Rheumatoid Arthritis</a:t>
            </a:r>
          </a:p>
          <a:p>
            <a:pPr lvl="1"/>
            <a:r>
              <a:rPr lang="en-US" sz="1400" dirty="0" smtClean="0"/>
              <a:t>Conditions:	Arthritis, Rheumatoid</a:t>
            </a:r>
          </a:p>
          <a:p>
            <a:pPr lvl="1"/>
            <a:r>
              <a:rPr lang="en-US" sz="1400" dirty="0" smtClean="0"/>
              <a:t>Interventions:	Drug: BI 695500|Drug: BI 695500|Drug: </a:t>
            </a:r>
            <a:r>
              <a:rPr lang="en-US" sz="1400" dirty="0" err="1" smtClean="0"/>
              <a:t>rituximab|Drug</a:t>
            </a:r>
            <a:r>
              <a:rPr lang="en-US" sz="1400" dirty="0" smtClean="0"/>
              <a:t>: </a:t>
            </a:r>
            <a:r>
              <a:rPr lang="en-US" sz="1400" dirty="0" err="1" smtClean="0"/>
              <a:t>rituximab|Drug</a:t>
            </a:r>
            <a:r>
              <a:rPr lang="en-US" sz="1400" dirty="0" smtClean="0"/>
              <a:t>: rituximab</a:t>
            </a:r>
          </a:p>
          <a:p>
            <a:pPr lvl="1"/>
            <a:r>
              <a:rPr lang="en-US" sz="1400" dirty="0" smtClean="0"/>
              <a:t>URL:	</a:t>
            </a:r>
            <a:r>
              <a:rPr lang="en-US" sz="1400" dirty="0" smtClean="0">
                <a:hlinkClick r:id="rId3"/>
              </a:rPr>
              <a:t>http://ClinicalTrials.gov/show/NCT01682512</a:t>
            </a:r>
            <a:r>
              <a:rPr lang="en-US" sz="1400" dirty="0" smtClean="0"/>
              <a:t> </a:t>
            </a:r>
          </a:p>
          <a:p>
            <a:r>
              <a:rPr lang="en-US" sz="1400" dirty="0" smtClean="0"/>
              <a:t>Title:  Safety and Efficacy of BI 695500 in Patients With Moderately to Severely Active Rheumatoid Arthritis</a:t>
            </a:r>
          </a:p>
          <a:p>
            <a:pPr lvl="1"/>
            <a:r>
              <a:rPr lang="en-US" sz="1400" dirty="0" smtClean="0"/>
              <a:t>Conditions:	Arthritis, Rheumatoid</a:t>
            </a:r>
          </a:p>
          <a:p>
            <a:pPr lvl="1"/>
            <a:r>
              <a:rPr lang="en-US" sz="1400" dirty="0" smtClean="0"/>
              <a:t>Interventions:	Drug: BI 695500</a:t>
            </a:r>
          </a:p>
          <a:p>
            <a:pPr lvl="1"/>
            <a:r>
              <a:rPr lang="en-US" sz="1400" dirty="0" smtClean="0"/>
              <a:t>URL:	</a:t>
            </a:r>
            <a:r>
              <a:rPr lang="en-US" sz="1400" dirty="0" smtClean="0">
                <a:hlinkClick r:id="rId4"/>
              </a:rPr>
              <a:t>http://ClinicalTrials.gov/show/NCT01955733</a:t>
            </a:r>
            <a:r>
              <a:rPr lang="en-US" sz="1400" dirty="0" smtClean="0"/>
              <a:t> </a:t>
            </a:r>
          </a:p>
          <a:p>
            <a:r>
              <a:rPr lang="en-US" sz="1400" dirty="0" smtClean="0"/>
              <a:t>Title:  Safety and Efficacy Study of BCD-020 in Therapy of Non-Hodgkin's Lymphoma</a:t>
            </a:r>
          </a:p>
          <a:p>
            <a:pPr lvl="1"/>
            <a:r>
              <a:rPr lang="en-US" sz="1400" dirty="0" smtClean="0"/>
              <a:t>Conditions:	Follicular Non-Hodgkin's </a:t>
            </a:r>
            <a:r>
              <a:rPr lang="en-US" sz="1400" dirty="0" err="1" smtClean="0"/>
              <a:t>Lymphoma|Nodal</a:t>
            </a:r>
            <a:r>
              <a:rPr lang="en-US" sz="1400" dirty="0" smtClean="0"/>
              <a:t> Marginal Zone </a:t>
            </a:r>
            <a:r>
              <a:rPr lang="en-US" sz="1400" dirty="0" err="1" smtClean="0"/>
              <a:t>Lymphoma|Splenic</a:t>
            </a:r>
            <a:r>
              <a:rPr lang="en-US" sz="1400" dirty="0" smtClean="0"/>
              <a:t> Marginal Zone Lymphoma</a:t>
            </a:r>
          </a:p>
          <a:p>
            <a:pPr lvl="1"/>
            <a:r>
              <a:rPr lang="en-US" sz="1400" dirty="0" smtClean="0"/>
              <a:t>Interventions:	Biological: rituximab</a:t>
            </a:r>
          </a:p>
          <a:p>
            <a:pPr lvl="1"/>
            <a:r>
              <a:rPr lang="en-US" sz="1400" dirty="0" smtClean="0"/>
              <a:t>URL:	</a:t>
            </a:r>
            <a:r>
              <a:rPr lang="en-US" sz="1400" dirty="0" smtClean="0">
                <a:hlinkClick r:id="rId5"/>
              </a:rPr>
              <a:t>http://ClinicalTrials.gov/show/NCT01701232</a:t>
            </a:r>
            <a:endParaRPr lang="en-US" sz="1400" dirty="0" smtClean="0"/>
          </a:p>
          <a:p>
            <a:r>
              <a:rPr lang="en-US" sz="1400" dirty="0" smtClean="0"/>
              <a:t>Title:  Study of Safety and Efficacy of BCD-020 Comparing to </a:t>
            </a:r>
            <a:r>
              <a:rPr lang="en-US" sz="1400" dirty="0" err="1" smtClean="0"/>
              <a:t>MabThera</a:t>
            </a:r>
            <a:r>
              <a:rPr lang="en-US" sz="1400" dirty="0" smtClean="0"/>
              <a:t> in Patients With Rheumatoid Arthritis</a:t>
            </a:r>
          </a:p>
          <a:p>
            <a:pPr lvl="1"/>
            <a:r>
              <a:rPr lang="en-US" sz="1400" dirty="0" smtClean="0"/>
              <a:t>Conditions:	Rheumatoid Arthritis</a:t>
            </a:r>
          </a:p>
          <a:p>
            <a:pPr lvl="1"/>
            <a:r>
              <a:rPr lang="en-US" sz="1400" dirty="0" smtClean="0"/>
              <a:t>Interventions:	Drug: Rituximab</a:t>
            </a:r>
          </a:p>
          <a:p>
            <a:pPr lvl="1"/>
            <a:r>
              <a:rPr lang="en-US" sz="1400" dirty="0" smtClean="0"/>
              <a:t>URL:	</a:t>
            </a:r>
            <a:r>
              <a:rPr lang="en-US" sz="1400" dirty="0" smtClean="0">
                <a:hlinkClick r:id="rId6"/>
              </a:rPr>
              <a:t>http://ClinicalTrials.gov/show/NCT01759030</a:t>
            </a:r>
            <a:r>
              <a:rPr lang="en-US" sz="1400" dirty="0" smtClean="0"/>
              <a:t> </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3978696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Rituximab </a:t>
            </a:r>
            <a:r>
              <a:rPr lang="en-US" dirty="0" err="1" smtClean="0"/>
              <a:t>Biosimilar</a:t>
            </a:r>
            <a:r>
              <a:rPr lang="en-US" dirty="0" smtClean="0"/>
              <a:t> Trials (Partial List)</a:t>
            </a:r>
            <a:endParaRPr lang="en-US" dirty="0"/>
          </a:p>
        </p:txBody>
      </p:sp>
      <p:sp>
        <p:nvSpPr>
          <p:cNvPr id="3" name="Content Placeholder 2"/>
          <p:cNvSpPr>
            <a:spLocks noGrp="1"/>
          </p:cNvSpPr>
          <p:nvPr>
            <p:ph idx="1"/>
          </p:nvPr>
        </p:nvSpPr>
        <p:spPr/>
        <p:txBody>
          <a:bodyPr>
            <a:normAutofit/>
          </a:bodyPr>
          <a:lstStyle/>
          <a:p>
            <a:pPr>
              <a:tabLst>
                <a:tab pos="1828800" algn="l"/>
              </a:tabLst>
            </a:pPr>
            <a:r>
              <a:rPr lang="en-US" sz="1400" dirty="0" smtClean="0"/>
              <a:t>Title:  GP2013 </a:t>
            </a:r>
            <a:r>
              <a:rPr lang="en-US" sz="1400" dirty="0"/>
              <a:t>in Japanese Patients With CD20 Positive Low Tumor Burden Indolent B-cell Non-Hodgkin's </a:t>
            </a:r>
            <a:r>
              <a:rPr lang="en-US" sz="1400" dirty="0" smtClean="0"/>
              <a:t>Lymphoma</a:t>
            </a:r>
          </a:p>
          <a:p>
            <a:pPr lvl="1">
              <a:tabLst>
                <a:tab pos="1828800" algn="l"/>
              </a:tabLst>
            </a:pPr>
            <a:r>
              <a:rPr lang="en-US" sz="1400" dirty="0" smtClean="0"/>
              <a:t>Conditions:	Indolent </a:t>
            </a:r>
            <a:r>
              <a:rPr lang="en-US" sz="1400" dirty="0"/>
              <a:t>B-cell Non-Hodgkin's </a:t>
            </a:r>
            <a:r>
              <a:rPr lang="en-US" sz="1400" dirty="0" smtClean="0"/>
              <a:t>Lymphoma</a:t>
            </a:r>
          </a:p>
          <a:p>
            <a:pPr lvl="1">
              <a:tabLst>
                <a:tab pos="1828800" algn="l"/>
              </a:tabLst>
            </a:pPr>
            <a:r>
              <a:rPr lang="en-US" sz="1400" dirty="0" smtClean="0"/>
              <a:t>Interventions:	Drug</a:t>
            </a:r>
            <a:r>
              <a:rPr lang="en-US" sz="1400" dirty="0"/>
              <a:t>: </a:t>
            </a:r>
            <a:r>
              <a:rPr lang="en-US" sz="1400" dirty="0" smtClean="0"/>
              <a:t>GP2013</a:t>
            </a:r>
          </a:p>
          <a:p>
            <a:pPr lvl="1">
              <a:tabLst>
                <a:tab pos="1828800" algn="l"/>
              </a:tabLst>
            </a:pPr>
            <a:r>
              <a:rPr lang="en-US" sz="1400" dirty="0" smtClean="0"/>
              <a:t>URL:	</a:t>
            </a:r>
            <a:r>
              <a:rPr lang="en-US" sz="1400" dirty="0" smtClean="0">
                <a:hlinkClick r:id="rId2"/>
              </a:rPr>
              <a:t>http</a:t>
            </a:r>
            <a:r>
              <a:rPr lang="en-US" sz="1400" dirty="0">
                <a:hlinkClick r:id="rId2"/>
              </a:rPr>
              <a:t>://ClinicalTrials.gov/show/</a:t>
            </a:r>
            <a:r>
              <a:rPr lang="en-US" sz="1400" dirty="0" smtClean="0">
                <a:hlinkClick r:id="rId2"/>
              </a:rPr>
              <a:t>NCT01933516</a:t>
            </a:r>
            <a:endParaRPr lang="en-US" sz="1400" dirty="0" smtClean="0"/>
          </a:p>
          <a:p>
            <a:pPr lvl="1">
              <a:tabLst>
                <a:tab pos="1828800" algn="l"/>
              </a:tabLst>
            </a:pPr>
            <a:endParaRPr lang="en-US" sz="1400" dirty="0"/>
          </a:p>
          <a:p>
            <a:pPr>
              <a:tabLst>
                <a:tab pos="1828800" algn="l"/>
              </a:tabLst>
            </a:pPr>
            <a:r>
              <a:rPr lang="en-US" sz="1400" dirty="0" smtClean="0"/>
              <a:t>Title:  GP2013 </a:t>
            </a:r>
            <a:r>
              <a:rPr lang="en-US" sz="1400" dirty="0"/>
              <a:t>in the Treatment of RA Patients Refractory to or Intolerant of Standard </a:t>
            </a:r>
            <a:r>
              <a:rPr lang="en-US" sz="1400" dirty="0" smtClean="0"/>
              <a:t>Therapy</a:t>
            </a:r>
          </a:p>
          <a:p>
            <a:pPr lvl="1">
              <a:tabLst>
                <a:tab pos="1828800" algn="l"/>
              </a:tabLst>
            </a:pPr>
            <a:r>
              <a:rPr lang="en-US" sz="1400" dirty="0" smtClean="0"/>
              <a:t>Conditions:	Rheumatoid Arthritis</a:t>
            </a:r>
          </a:p>
          <a:p>
            <a:pPr lvl="1">
              <a:tabLst>
                <a:tab pos="1828800" algn="l"/>
              </a:tabLst>
            </a:pPr>
            <a:r>
              <a:rPr lang="en-US" sz="1400" dirty="0" smtClean="0"/>
              <a:t>Interventions:	Biological</a:t>
            </a:r>
            <a:r>
              <a:rPr lang="en-US" sz="1400" dirty="0"/>
              <a:t>: GP2013|Biological: </a:t>
            </a:r>
            <a:r>
              <a:rPr lang="en-US" sz="1400" dirty="0" smtClean="0"/>
              <a:t>rituximab</a:t>
            </a:r>
          </a:p>
          <a:p>
            <a:pPr lvl="1">
              <a:tabLst>
                <a:tab pos="1828800" algn="l"/>
              </a:tabLst>
            </a:pPr>
            <a:r>
              <a:rPr lang="en-US" sz="1400" dirty="0" smtClean="0"/>
              <a:t>URL:	</a:t>
            </a:r>
            <a:r>
              <a:rPr lang="en-US" sz="1400" dirty="0" smtClean="0">
                <a:hlinkClick r:id="rId3"/>
              </a:rPr>
              <a:t>http</a:t>
            </a:r>
            <a:r>
              <a:rPr lang="en-US" sz="1400" dirty="0">
                <a:hlinkClick r:id="rId3"/>
              </a:rPr>
              <a:t>://</a:t>
            </a:r>
            <a:r>
              <a:rPr lang="en-US" sz="1400" dirty="0" smtClean="0">
                <a:hlinkClick r:id="rId3"/>
              </a:rPr>
              <a:t>ClinicalTrials.gov/show/NCT01274182</a:t>
            </a:r>
            <a:r>
              <a:rPr lang="en-US" sz="1400" dirty="0" smtClean="0"/>
              <a:t> </a:t>
            </a:r>
            <a:endParaRPr lang="en-US" sz="1400" dirty="0"/>
          </a:p>
          <a:p>
            <a:pPr>
              <a:tabLst>
                <a:tab pos="1828800" algn="l"/>
              </a:tabLst>
            </a:pPr>
            <a:endParaRPr lang="en-US" sz="2400" dirty="0"/>
          </a:p>
          <a:p>
            <a:endParaRPr lang="en-US" sz="2400" dirty="0"/>
          </a:p>
          <a:p>
            <a:endParaRPr lang="en-US" sz="2400" dirty="0"/>
          </a:p>
          <a:p>
            <a:pPr marL="0" indent="0">
              <a:buNone/>
            </a:pPr>
            <a:endParaRPr lang="en-US" sz="2400" dirty="0" smtClean="0"/>
          </a:p>
          <a:p>
            <a:endParaRPr lang="en-US" sz="2400" dirty="0" smtClean="0"/>
          </a:p>
          <a:p>
            <a:endParaRPr lang="en-US" sz="2400" dirty="0" smtClean="0"/>
          </a:p>
          <a:p>
            <a:endParaRPr lang="en-US" sz="2400" dirty="0" smtClean="0"/>
          </a:p>
          <a:p>
            <a:endParaRPr lang="en-US" sz="2400" dirty="0"/>
          </a:p>
        </p:txBody>
      </p:sp>
    </p:spTree>
    <p:extLst>
      <p:ext uri="{BB962C8B-B14F-4D97-AF65-F5344CB8AC3E}">
        <p14:creationId xmlns:p14="http://schemas.microsoft.com/office/powerpoint/2010/main" val="2232723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Extrapolation in Rituximab</a:t>
            </a:r>
            <a:endParaRPr lang="en-US" dirty="0"/>
          </a:p>
        </p:txBody>
      </p:sp>
      <p:sp>
        <p:nvSpPr>
          <p:cNvPr id="3" name="Content Placeholder 2"/>
          <p:cNvSpPr>
            <a:spLocks noGrp="1"/>
          </p:cNvSpPr>
          <p:nvPr>
            <p:ph idx="1"/>
          </p:nvPr>
        </p:nvSpPr>
        <p:spPr/>
        <p:txBody>
          <a:bodyPr/>
          <a:lstStyle/>
          <a:p>
            <a:r>
              <a:rPr lang="en-US" dirty="0" smtClean="0"/>
              <a:t>From “Biosimilars: what clinicians should know”1</a:t>
            </a:r>
          </a:p>
          <a:p>
            <a:pPr lvl="1"/>
            <a:r>
              <a:rPr lang="en-US" dirty="0" smtClean="0"/>
              <a:t>“Extrapolation of efficacy and safety data to other indications of the reference product that have not been investigated during the clinical development of the biosimilar always requires convincing scientific justification, which should address the mechanism of action, toxicities, and immunogenicity in each indication of use.”</a:t>
            </a:r>
          </a:p>
          <a:p>
            <a:pPr lvl="1"/>
            <a:endParaRPr lang="en-US" dirty="0" smtClean="0"/>
          </a:p>
          <a:p>
            <a:r>
              <a:rPr lang="en-US" dirty="0" smtClean="0"/>
              <a:t>With a rituximab biosimilar can we extrapolate:</a:t>
            </a:r>
          </a:p>
          <a:p>
            <a:pPr lvl="1"/>
            <a:r>
              <a:rPr lang="en-US" dirty="0" smtClean="0"/>
              <a:t>From non-malignant use (</a:t>
            </a:r>
            <a:r>
              <a:rPr lang="en-US" dirty="0" err="1" smtClean="0"/>
              <a:t>eg</a:t>
            </a:r>
            <a:r>
              <a:rPr lang="en-US" dirty="0" smtClean="0"/>
              <a:t>, RA) to lymphoma?</a:t>
            </a:r>
          </a:p>
          <a:p>
            <a:pPr lvl="1"/>
            <a:r>
              <a:rPr lang="en-US" dirty="0" smtClean="0"/>
              <a:t>From use in lymphoma to autoimmune disease?</a:t>
            </a:r>
          </a:p>
          <a:p>
            <a:pPr lvl="1"/>
            <a:r>
              <a:rPr lang="en-US" dirty="0" smtClean="0"/>
              <a:t>From single agent to combination?</a:t>
            </a:r>
          </a:p>
          <a:p>
            <a:pPr lvl="1"/>
            <a:r>
              <a:rPr lang="en-US" dirty="0" smtClean="0"/>
              <a:t>From combination to single agent?</a:t>
            </a:r>
            <a:endParaRPr lang="en-US" dirty="0"/>
          </a:p>
        </p:txBody>
      </p:sp>
      <p:sp>
        <p:nvSpPr>
          <p:cNvPr id="6" name="TextBox 5"/>
          <p:cNvSpPr txBox="1"/>
          <p:nvPr/>
        </p:nvSpPr>
        <p:spPr>
          <a:xfrm>
            <a:off x="0" y="6550223"/>
            <a:ext cx="3786818" cy="307777"/>
          </a:xfrm>
          <a:prstGeom prst="rect">
            <a:avLst/>
          </a:prstGeom>
          <a:noFill/>
        </p:spPr>
        <p:txBody>
          <a:bodyPr wrap="none" rtlCol="0">
            <a:spAutoFit/>
          </a:bodyPr>
          <a:lstStyle/>
          <a:p>
            <a:r>
              <a:rPr lang="en-US" sz="1400" b="1" baseline="30000" dirty="0" smtClean="0">
                <a:solidFill>
                  <a:srgbClr val="000000"/>
                </a:solidFill>
                <a:latin typeface="Corbel"/>
                <a:cs typeface="Corbel"/>
              </a:rPr>
              <a:t>1</a:t>
            </a:r>
            <a:r>
              <a:rPr lang="en-US" sz="1400" b="1" dirty="0" smtClean="0">
                <a:solidFill>
                  <a:srgbClr val="000000"/>
                </a:solidFill>
                <a:latin typeface="Corbel"/>
                <a:cs typeface="Corbel"/>
              </a:rPr>
              <a:t>Weise M</a:t>
            </a:r>
            <a:r>
              <a:rPr lang="en-US" sz="1400" b="1" dirty="0">
                <a:solidFill>
                  <a:srgbClr val="000000"/>
                </a:solidFill>
                <a:latin typeface="Corbel"/>
                <a:cs typeface="Corbel"/>
              </a:rPr>
              <a:t>, et </a:t>
            </a:r>
            <a:r>
              <a:rPr lang="en-US" sz="1400" b="1" dirty="0" smtClean="0">
                <a:solidFill>
                  <a:srgbClr val="000000"/>
                </a:solidFill>
                <a:latin typeface="Corbel"/>
                <a:cs typeface="Corbel"/>
              </a:rPr>
              <a:t>al. </a:t>
            </a:r>
            <a:r>
              <a:rPr lang="en-US" sz="1400" b="1" i="1" dirty="0" smtClean="0">
                <a:solidFill>
                  <a:srgbClr val="000000"/>
                </a:solidFill>
                <a:latin typeface="Corbel"/>
                <a:cs typeface="Corbel"/>
              </a:rPr>
              <a:t>Blood</a:t>
            </a:r>
            <a:r>
              <a:rPr lang="en-US" sz="1400" b="1" i="1" dirty="0">
                <a:solidFill>
                  <a:srgbClr val="000000"/>
                </a:solidFill>
                <a:latin typeface="Corbel"/>
                <a:cs typeface="Corbel"/>
              </a:rPr>
              <a:t>.</a:t>
            </a:r>
            <a:r>
              <a:rPr lang="en-US" sz="1400" b="1" dirty="0">
                <a:solidFill>
                  <a:srgbClr val="000000"/>
                </a:solidFill>
                <a:latin typeface="Corbel"/>
                <a:cs typeface="Corbel"/>
              </a:rPr>
              <a:t> </a:t>
            </a:r>
            <a:r>
              <a:rPr lang="en-US" sz="1400" b="1" dirty="0" smtClean="0">
                <a:solidFill>
                  <a:srgbClr val="000000"/>
                </a:solidFill>
                <a:latin typeface="Corbel"/>
                <a:cs typeface="Corbel"/>
              </a:rPr>
              <a:t>2012;120(26</a:t>
            </a:r>
            <a:r>
              <a:rPr lang="en-US" sz="1400" b="1" dirty="0">
                <a:solidFill>
                  <a:srgbClr val="000000"/>
                </a:solidFill>
                <a:latin typeface="Corbel"/>
                <a:cs typeface="Corbel"/>
              </a:rPr>
              <a:t>):</a:t>
            </a:r>
            <a:r>
              <a:rPr lang="en-US" sz="1400" b="1" dirty="0" smtClean="0">
                <a:solidFill>
                  <a:srgbClr val="000000"/>
                </a:solidFill>
                <a:latin typeface="Corbel"/>
                <a:cs typeface="Corbel"/>
              </a:rPr>
              <a:t>5111-5117</a:t>
            </a:r>
            <a:r>
              <a:rPr lang="en-US" sz="1400" b="1" dirty="0">
                <a:solidFill>
                  <a:srgbClr val="000000"/>
                </a:solidFill>
                <a:latin typeface="Corbel"/>
                <a:cs typeface="Corbel"/>
              </a:rPr>
              <a:t>. </a:t>
            </a:r>
          </a:p>
        </p:txBody>
      </p:sp>
    </p:spTree>
    <p:extLst>
      <p:ext uri="{BB962C8B-B14F-4D97-AF65-F5344CB8AC3E}">
        <p14:creationId xmlns:p14="http://schemas.microsoft.com/office/powerpoint/2010/main" val="755654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r>
              <a:rPr lang="en-US" smtClean="0">
                <a:ea typeface="ＭＳ Ｐゴシック" pitchFamily="34" charset="-128"/>
              </a:rPr>
              <a:t>Background</a:t>
            </a:r>
          </a:p>
        </p:txBody>
      </p:sp>
    </p:spTree>
    <p:extLst>
      <p:ext uri="{BB962C8B-B14F-4D97-AF65-F5344CB8AC3E}">
        <p14:creationId xmlns:p14="http://schemas.microsoft.com/office/powerpoint/2010/main" val="3528481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 to the deployment of biosimilar rituximab</a:t>
            </a:r>
            <a:endParaRPr lang="en-US" dirty="0"/>
          </a:p>
        </p:txBody>
      </p:sp>
      <p:sp>
        <p:nvSpPr>
          <p:cNvPr id="3" name="Content Placeholder 2"/>
          <p:cNvSpPr>
            <a:spLocks noGrp="1"/>
          </p:cNvSpPr>
          <p:nvPr>
            <p:ph idx="1"/>
          </p:nvPr>
        </p:nvSpPr>
        <p:spPr/>
        <p:txBody>
          <a:bodyPr/>
          <a:lstStyle/>
          <a:p>
            <a:r>
              <a:rPr lang="en-US" dirty="0" smtClean="0"/>
              <a:t>Uses of rituximab</a:t>
            </a:r>
          </a:p>
          <a:p>
            <a:pPr lvl="1"/>
            <a:r>
              <a:rPr lang="en-US" dirty="0" smtClean="0"/>
              <a:t>Addition of rituximab to curative intent regimens, examples include: R-CHOP; DA-EPCOH-R for DLBCL; R-CODOX-M/R-IVAC for BL</a:t>
            </a:r>
          </a:p>
          <a:p>
            <a:pPr lvl="1"/>
            <a:r>
              <a:rPr lang="en-US" dirty="0" smtClean="0"/>
              <a:t>Addition of rituximab to improve outcome but with high risk of recurrence, examples include R-CVP, R-CHOP, R-</a:t>
            </a:r>
            <a:r>
              <a:rPr lang="en-US" dirty="0" err="1" smtClean="0"/>
              <a:t>bendamustine</a:t>
            </a:r>
            <a:r>
              <a:rPr lang="en-US" dirty="0" smtClean="0"/>
              <a:t> for indolent lymphoma, R-Flu, FCR for CLL</a:t>
            </a:r>
          </a:p>
          <a:p>
            <a:pPr lvl="1"/>
            <a:r>
              <a:rPr lang="en-US" dirty="0" smtClean="0"/>
              <a:t>Extended administration of rituximab as maintenance in indolent lymphoma</a:t>
            </a:r>
          </a:p>
          <a:p>
            <a:pPr lvl="1"/>
            <a:r>
              <a:rPr lang="en-US" dirty="0" smtClean="0"/>
              <a:t>Rituximab single agent as palliation in B cell lymphoma</a:t>
            </a:r>
          </a:p>
          <a:p>
            <a:pPr lvl="1"/>
            <a:endParaRPr lang="en-US" dirty="0" smtClean="0"/>
          </a:p>
          <a:p>
            <a:r>
              <a:rPr lang="en-US" dirty="0" smtClean="0">
                <a:solidFill>
                  <a:schemeClr val="accent6"/>
                </a:solidFill>
              </a:rPr>
              <a:t>In non-curative settings (or relapse in curative settings) RETREATMENT with rituximab is nearly universal</a:t>
            </a:r>
          </a:p>
          <a:p>
            <a:endParaRPr lang="en-US" dirty="0">
              <a:solidFill>
                <a:schemeClr val="accent6"/>
              </a:solidFill>
            </a:endParaRPr>
          </a:p>
          <a:p>
            <a:r>
              <a:rPr lang="en-US" dirty="0" smtClean="0"/>
              <a:t>How do these considerations impact a biosimilar?</a:t>
            </a:r>
          </a:p>
          <a:p>
            <a:pPr marL="457200" lvl="1" indent="0">
              <a:buNone/>
            </a:pPr>
            <a:endParaRPr lang="en-US" dirty="0"/>
          </a:p>
        </p:txBody>
      </p:sp>
    </p:spTree>
    <p:extLst>
      <p:ext uri="{BB962C8B-B14F-4D97-AF65-F5344CB8AC3E}">
        <p14:creationId xmlns:p14="http://schemas.microsoft.com/office/powerpoint/2010/main" val="3524941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need to know</a:t>
            </a:r>
            <a:endParaRPr lang="en-US" dirty="0"/>
          </a:p>
        </p:txBody>
      </p:sp>
      <p:sp>
        <p:nvSpPr>
          <p:cNvPr id="3" name="Content Placeholder 2"/>
          <p:cNvSpPr>
            <a:spLocks noGrp="1"/>
          </p:cNvSpPr>
          <p:nvPr>
            <p:ph idx="1"/>
          </p:nvPr>
        </p:nvSpPr>
        <p:spPr/>
        <p:txBody>
          <a:bodyPr/>
          <a:lstStyle/>
          <a:p>
            <a:r>
              <a:rPr lang="en-US" dirty="0" smtClean="0"/>
              <a:t>Immunogenicity</a:t>
            </a:r>
          </a:p>
          <a:p>
            <a:pPr lvl="1"/>
            <a:r>
              <a:rPr lang="en-US" dirty="0" smtClean="0"/>
              <a:t>Does order of exposure impact the risk of an immune reaction?</a:t>
            </a:r>
          </a:p>
          <a:p>
            <a:pPr lvl="1"/>
            <a:endParaRPr lang="en-US" dirty="0"/>
          </a:p>
          <a:p>
            <a:r>
              <a:rPr lang="en-US" dirty="0" smtClean="0"/>
              <a:t>In the absence of documented interchangeability is it safe</a:t>
            </a:r>
          </a:p>
          <a:p>
            <a:pPr lvl="1"/>
            <a:r>
              <a:rPr lang="en-US" dirty="0" smtClean="0"/>
              <a:t>To use a biosimilar for relapse if rituximab was used initially (</a:t>
            </a:r>
            <a:r>
              <a:rPr lang="en-US" dirty="0"/>
              <a:t>a</a:t>
            </a:r>
            <a:r>
              <a:rPr lang="en-US" dirty="0" smtClean="0"/>
              <a:t>nd vice versa)?</a:t>
            </a:r>
          </a:p>
          <a:p>
            <a:pPr lvl="1"/>
            <a:r>
              <a:rPr lang="en-US" dirty="0" smtClean="0"/>
              <a:t>To use different agents during maintenance therapy?</a:t>
            </a:r>
          </a:p>
          <a:p>
            <a:pPr lvl="1"/>
            <a:endParaRPr lang="en-US" dirty="0"/>
          </a:p>
          <a:p>
            <a:r>
              <a:rPr lang="en-US" dirty="0" smtClean="0"/>
              <a:t>What happens when patients receive care from more than one provider (“snow birds” for instance)?</a:t>
            </a:r>
            <a:endParaRPr lang="en-US" dirty="0"/>
          </a:p>
        </p:txBody>
      </p:sp>
    </p:spTree>
    <p:extLst>
      <p:ext uri="{BB962C8B-B14F-4D97-AF65-F5344CB8AC3E}">
        <p14:creationId xmlns:p14="http://schemas.microsoft.com/office/powerpoint/2010/main" val="2914687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ea typeface="ＭＳ Ｐゴシック" pitchFamily="34" charset="-128"/>
              </a:rPr>
              <a:t>Conclusions</a:t>
            </a:r>
          </a:p>
        </p:txBody>
      </p:sp>
      <p:sp>
        <p:nvSpPr>
          <p:cNvPr id="3" name="Content Placeholder 2"/>
          <p:cNvSpPr>
            <a:spLocks noGrp="1"/>
          </p:cNvSpPr>
          <p:nvPr>
            <p:ph idx="1"/>
          </p:nvPr>
        </p:nvSpPr>
        <p:spPr/>
        <p:txBody>
          <a:bodyPr/>
          <a:lstStyle/>
          <a:p>
            <a:r>
              <a:rPr lang="en-US" dirty="0" smtClean="0">
                <a:ea typeface="ＭＳ Ｐゴシック" pitchFamily="34" charset="-128"/>
              </a:rPr>
              <a:t>Biologic drugs have become the centerpiece of clinical care in oncology</a:t>
            </a:r>
          </a:p>
          <a:p>
            <a:r>
              <a:rPr lang="en-US" dirty="0" smtClean="0">
                <a:ea typeface="ＭＳ Ｐゴシック" pitchFamily="34" charset="-128"/>
              </a:rPr>
              <a:t>Biologics are complex drug than cannot be made </a:t>
            </a:r>
            <a:r>
              <a:rPr lang="en-US" altLang="en-US" dirty="0" smtClean="0">
                <a:ea typeface="ＭＳ Ｐゴシック" pitchFamily="34" charset="-128"/>
              </a:rPr>
              <a:t>“</a:t>
            </a:r>
            <a:r>
              <a:rPr lang="en-US" dirty="0" smtClean="0">
                <a:ea typeface="ＭＳ Ｐゴシック" pitchFamily="34" charset="-128"/>
              </a:rPr>
              <a:t>generic</a:t>
            </a:r>
            <a:r>
              <a:rPr lang="en-US" altLang="en-US" dirty="0" smtClean="0">
                <a:ea typeface="ＭＳ Ｐゴシック" pitchFamily="34" charset="-128"/>
              </a:rPr>
              <a:t>”</a:t>
            </a:r>
            <a:endParaRPr lang="en-US" dirty="0" smtClean="0">
              <a:ea typeface="ＭＳ Ｐゴシック" pitchFamily="34" charset="-128"/>
            </a:endParaRPr>
          </a:p>
          <a:p>
            <a:r>
              <a:rPr lang="en-US" dirty="0" smtClean="0">
                <a:ea typeface="ＭＳ Ｐゴシック" pitchFamily="34" charset="-128"/>
              </a:rPr>
              <a:t>Biosimilars are inherently different drugs but may not be clinically meaningfully different</a:t>
            </a:r>
          </a:p>
          <a:p>
            <a:r>
              <a:rPr lang="en-US" dirty="0" smtClean="0">
                <a:ea typeface="ＭＳ Ｐゴシック" pitchFamily="34" charset="-128"/>
              </a:rPr>
              <a:t>FDA and EMA have provided guidance for the development and approval of biosimilars</a:t>
            </a:r>
          </a:p>
          <a:p>
            <a:r>
              <a:rPr lang="en-US" dirty="0" smtClean="0">
                <a:ea typeface="ＭＳ Ｐゴシック" pitchFamily="34" charset="-128"/>
              </a:rPr>
              <a:t>Rituximab as a case study is a clear target for biosimilar development</a:t>
            </a:r>
          </a:p>
          <a:p>
            <a:pPr lvl="1"/>
            <a:r>
              <a:rPr lang="en-US" dirty="0" smtClean="0">
                <a:ea typeface="ＭＳ Ｐゴシック" pitchFamily="34" charset="-128"/>
              </a:rPr>
              <a:t>Hurdle is identifying appropriate patients and trials to provide the clinical basis for safety and efficacy</a:t>
            </a:r>
          </a:p>
          <a:p>
            <a:pPr lvl="1"/>
            <a:r>
              <a:rPr lang="en-US" dirty="0" smtClean="0">
                <a:ea typeface="ＭＳ Ｐゴシック" pitchFamily="34" charset="-128"/>
              </a:rPr>
              <a:t>Practical issues in deployment when interchangeability is not established</a:t>
            </a:r>
          </a:p>
          <a:p>
            <a:pPr lvl="1"/>
            <a:r>
              <a:rPr lang="en-US" dirty="0" smtClean="0">
                <a:ea typeface="ＭＳ Ｐゴシック" pitchFamily="34" charset="-128"/>
              </a:rPr>
              <a:t>What is the </a:t>
            </a:r>
            <a:r>
              <a:rPr lang="en-US" dirty="0" err="1" smtClean="0">
                <a:ea typeface="ＭＳ Ｐゴシック" pitchFamily="34" charset="-128"/>
              </a:rPr>
              <a:t>pharmacovigilance</a:t>
            </a:r>
            <a:r>
              <a:rPr lang="en-US" dirty="0" smtClean="0">
                <a:ea typeface="ＭＳ Ｐゴシック" pitchFamily="34" charset="-128"/>
              </a:rPr>
              <a:t> required? </a:t>
            </a:r>
          </a:p>
        </p:txBody>
      </p:sp>
    </p:spTree>
    <p:extLst>
      <p:ext uri="{BB962C8B-B14F-4D97-AF65-F5344CB8AC3E}">
        <p14:creationId xmlns:p14="http://schemas.microsoft.com/office/powerpoint/2010/main" val="436328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042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4"/>
          <p:cNvSpPr>
            <a:spLocks noGrp="1"/>
          </p:cNvSpPr>
          <p:nvPr>
            <p:ph type="title"/>
          </p:nvPr>
        </p:nvSpPr>
        <p:spPr/>
        <p:txBody>
          <a:bodyPr/>
          <a:lstStyle/>
          <a:p>
            <a:r>
              <a:rPr lang="en-US" smtClean="0">
                <a:ea typeface="ＭＳ Ｐゴシック" pitchFamily="34" charset="-128"/>
              </a:rPr>
              <a:t>Biologics in Oncology</a:t>
            </a:r>
          </a:p>
        </p:txBody>
      </p:sp>
      <p:sp>
        <p:nvSpPr>
          <p:cNvPr id="6147" name="Rectangle 3"/>
          <p:cNvSpPr>
            <a:spLocks noGrp="1" noChangeArrowheads="1"/>
          </p:cNvSpPr>
          <p:nvPr>
            <p:ph idx="1"/>
          </p:nvPr>
        </p:nvSpPr>
        <p:spPr/>
        <p:txBody>
          <a:bodyPr/>
          <a:lstStyle/>
          <a:p>
            <a:r>
              <a:rPr lang="en-US" dirty="0" smtClean="0">
                <a:ea typeface="ＭＳ Ｐゴシック" pitchFamily="34" charset="-128"/>
              </a:rPr>
              <a:t>Biologics represent approximately 50% of the pharmaceutical market </a:t>
            </a:r>
            <a:br>
              <a:rPr lang="en-US" dirty="0" smtClean="0">
                <a:ea typeface="ＭＳ Ｐゴシック" pitchFamily="34" charset="-128"/>
              </a:rPr>
            </a:br>
            <a:r>
              <a:rPr lang="en-US" dirty="0" smtClean="0">
                <a:ea typeface="ＭＳ Ｐゴシック" pitchFamily="34" charset="-128"/>
              </a:rPr>
              <a:t>in oncology</a:t>
            </a:r>
          </a:p>
          <a:p>
            <a:endParaRPr lang="en-US" dirty="0" smtClean="0">
              <a:ea typeface="ＭＳ Ｐゴシック" pitchFamily="34" charset="-128"/>
            </a:endParaRPr>
          </a:p>
          <a:p>
            <a:r>
              <a:rPr lang="en-US" dirty="0" smtClean="0">
                <a:ea typeface="ＭＳ Ｐゴシック" pitchFamily="34" charset="-128"/>
              </a:rPr>
              <a:t>Biologics play a critical role in clinical care:</a:t>
            </a:r>
          </a:p>
          <a:p>
            <a:pPr lvl="1"/>
            <a:r>
              <a:rPr lang="en-US" dirty="0" smtClean="0">
                <a:ea typeface="ＭＳ Ｐゴシック" pitchFamily="34" charset="-128"/>
              </a:rPr>
              <a:t>Active therapy</a:t>
            </a:r>
          </a:p>
          <a:p>
            <a:pPr lvl="2"/>
            <a:r>
              <a:rPr lang="en-US" dirty="0" smtClean="0">
                <a:ea typeface="ＭＳ Ｐゴシック" pitchFamily="34" charset="-128"/>
              </a:rPr>
              <a:t>Monoclonal antibodies</a:t>
            </a:r>
          </a:p>
          <a:p>
            <a:pPr lvl="2"/>
            <a:r>
              <a:rPr lang="en-US" dirty="0" smtClean="0">
                <a:ea typeface="ＭＳ Ｐゴシック" pitchFamily="34" charset="-128"/>
              </a:rPr>
              <a:t>Antibody drug conjugates</a:t>
            </a:r>
          </a:p>
          <a:p>
            <a:pPr lvl="2"/>
            <a:r>
              <a:rPr lang="en-US" dirty="0" err="1" smtClean="0">
                <a:ea typeface="ＭＳ Ｐゴシック" pitchFamily="34" charset="-128"/>
              </a:rPr>
              <a:t>Interferons</a:t>
            </a:r>
            <a:endParaRPr lang="en-US" dirty="0" smtClean="0">
              <a:ea typeface="ＭＳ Ｐゴシック" pitchFamily="34" charset="-128"/>
            </a:endParaRPr>
          </a:p>
          <a:p>
            <a:pPr lvl="1"/>
            <a:r>
              <a:rPr lang="en-US" dirty="0" smtClean="0">
                <a:ea typeface="ＭＳ Ｐゴシック" pitchFamily="34" charset="-128"/>
              </a:rPr>
              <a:t>Supportive care</a:t>
            </a:r>
          </a:p>
          <a:p>
            <a:pPr lvl="2"/>
            <a:r>
              <a:rPr lang="en-US" dirty="0" smtClean="0">
                <a:ea typeface="ＭＳ Ｐゴシック" pitchFamily="34" charset="-128"/>
              </a:rPr>
              <a:t>Myeloid growth factors</a:t>
            </a:r>
          </a:p>
          <a:p>
            <a:pPr lvl="2"/>
            <a:r>
              <a:rPr lang="en-US" dirty="0" smtClean="0">
                <a:ea typeface="ＭＳ Ｐゴシック" pitchFamily="34" charset="-128"/>
              </a:rPr>
              <a:t>Erythropoietin stimulating agents</a:t>
            </a:r>
          </a:p>
        </p:txBody>
      </p:sp>
      <p:sp>
        <p:nvSpPr>
          <p:cNvPr id="6148" name="TextBox 5"/>
          <p:cNvSpPr txBox="1">
            <a:spLocks noChangeArrowheads="1"/>
          </p:cNvSpPr>
          <p:nvPr/>
        </p:nvSpPr>
        <p:spPr bwMode="auto">
          <a:xfrm>
            <a:off x="382144" y="6399897"/>
            <a:ext cx="678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eaLnBrk="1" fontAlgn="base" hangingPunct="1">
              <a:spcBef>
                <a:spcPct val="30000"/>
              </a:spcBef>
              <a:spcAft>
                <a:spcPct val="0"/>
              </a:spcAft>
            </a:pPr>
            <a:r>
              <a:rPr lang="en-US" sz="1400" dirty="0" err="1">
                <a:solidFill>
                  <a:srgbClr val="000000"/>
                </a:solidFill>
                <a:latin typeface="+mn-lt"/>
              </a:rPr>
              <a:t>Nowicki</a:t>
            </a:r>
            <a:r>
              <a:rPr lang="en-US" sz="1400" dirty="0">
                <a:solidFill>
                  <a:srgbClr val="000000"/>
                </a:solidFill>
                <a:latin typeface="+mn-lt"/>
              </a:rPr>
              <a:t> </a:t>
            </a:r>
            <a:r>
              <a:rPr lang="en-US" sz="1400" dirty="0" smtClean="0">
                <a:solidFill>
                  <a:srgbClr val="000000"/>
                </a:solidFill>
                <a:latin typeface="+mn-lt"/>
              </a:rPr>
              <a:t>M</a:t>
            </a:r>
            <a:r>
              <a:rPr lang="en-US" sz="1400" dirty="0">
                <a:solidFill>
                  <a:srgbClr val="000000"/>
                </a:solidFill>
                <a:latin typeface="+mn-lt"/>
              </a:rPr>
              <a:t>.</a:t>
            </a:r>
            <a:r>
              <a:rPr lang="en-US" sz="1400" dirty="0" smtClean="0">
                <a:solidFill>
                  <a:srgbClr val="000000"/>
                </a:solidFill>
                <a:latin typeface="+mn-lt"/>
              </a:rPr>
              <a:t> </a:t>
            </a:r>
            <a:r>
              <a:rPr lang="en-US" sz="1400" i="1" dirty="0">
                <a:solidFill>
                  <a:srgbClr val="000000"/>
                </a:solidFill>
                <a:latin typeface="+mn-lt"/>
              </a:rPr>
              <a:t>Kidney Blood Press </a:t>
            </a:r>
            <a:r>
              <a:rPr lang="en-US" sz="1400" i="1" dirty="0" smtClean="0">
                <a:solidFill>
                  <a:srgbClr val="000000"/>
                </a:solidFill>
                <a:latin typeface="+mn-lt"/>
              </a:rPr>
              <a:t>Res. </a:t>
            </a:r>
            <a:r>
              <a:rPr lang="en-US" sz="1400" dirty="0" smtClean="0">
                <a:solidFill>
                  <a:srgbClr val="000000"/>
                </a:solidFill>
                <a:latin typeface="+mn-lt"/>
              </a:rPr>
              <a:t>2007;30(5):267-272.</a:t>
            </a:r>
            <a:endParaRPr lang="en-US" sz="1400" dirty="0">
              <a:solidFill>
                <a:srgbClr val="000000"/>
              </a:solidFill>
              <a:latin typeface="+mn-lt"/>
            </a:endParaRPr>
          </a:p>
        </p:txBody>
      </p:sp>
    </p:spTree>
    <p:extLst>
      <p:ext uri="{BB962C8B-B14F-4D97-AF65-F5344CB8AC3E}">
        <p14:creationId xmlns:p14="http://schemas.microsoft.com/office/powerpoint/2010/main" val="2659780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4"/>
          <p:cNvSpPr>
            <a:spLocks noGrp="1"/>
          </p:cNvSpPr>
          <p:nvPr>
            <p:ph type="title"/>
          </p:nvPr>
        </p:nvSpPr>
        <p:spPr>
          <a:xfrm>
            <a:off x="354848" y="-81888"/>
            <a:ext cx="9144000" cy="1143000"/>
          </a:xfrm>
        </p:spPr>
        <p:txBody>
          <a:bodyPr/>
          <a:lstStyle/>
          <a:p>
            <a:r>
              <a:rPr lang="en-US" dirty="0" smtClean="0">
                <a:ea typeface="ＭＳ Ｐゴシック" pitchFamily="34" charset="-128"/>
              </a:rPr>
              <a:t>Biologics vs Small Molecule Drugs</a:t>
            </a:r>
          </a:p>
        </p:txBody>
      </p:sp>
      <p:sp>
        <p:nvSpPr>
          <p:cNvPr id="9219" name="Content Placeholder 5"/>
          <p:cNvSpPr>
            <a:spLocks noGrp="1"/>
          </p:cNvSpPr>
          <p:nvPr>
            <p:ph idx="1"/>
          </p:nvPr>
        </p:nvSpPr>
        <p:spPr>
          <a:xfrm>
            <a:off x="381000" y="1884363"/>
            <a:ext cx="8455025" cy="4314825"/>
          </a:xfrm>
        </p:spPr>
        <p:txBody>
          <a:bodyPr/>
          <a:lstStyle/>
          <a:p>
            <a:r>
              <a:rPr lang="en-US" dirty="0" smtClean="0">
                <a:ea typeface="ＭＳ Ｐゴシック" pitchFamily="34" charset="-128"/>
              </a:rPr>
              <a:t>Biologic</a:t>
            </a:r>
          </a:p>
          <a:p>
            <a:pPr lvl="1"/>
            <a:r>
              <a:rPr lang="ja-JP" altLang="en-US" dirty="0" smtClean="0">
                <a:ea typeface="ＭＳ Ｐゴシック" pitchFamily="34" charset="-128"/>
              </a:rPr>
              <a:t>“</a:t>
            </a:r>
            <a:r>
              <a:rPr lang="en-US" altLang="ja-JP" dirty="0" smtClean="0">
                <a:ea typeface="ＭＳ Ｐゴシック" pitchFamily="34" charset="-128"/>
              </a:rPr>
              <a:t>Products of biotechnological origin that contain proteins derived from DNA technology and </a:t>
            </a:r>
            <a:r>
              <a:rPr lang="en-US" altLang="ja-JP" dirty="0" err="1" smtClean="0">
                <a:ea typeface="ＭＳ Ｐゴシック" pitchFamily="34" charset="-128"/>
              </a:rPr>
              <a:t>hybridoma</a:t>
            </a:r>
            <a:r>
              <a:rPr lang="en-US" altLang="ja-JP" dirty="0" smtClean="0">
                <a:ea typeface="ＭＳ Ｐゴシック" pitchFamily="34" charset="-128"/>
              </a:rPr>
              <a:t> techniques</a:t>
            </a:r>
            <a:r>
              <a:rPr lang="ja-JP" altLang="en-US" dirty="0" smtClean="0">
                <a:ea typeface="ＭＳ Ｐゴシック" pitchFamily="34" charset="-128"/>
              </a:rPr>
              <a:t>”</a:t>
            </a:r>
            <a:endParaRPr lang="en-US" altLang="ja-JP" dirty="0" smtClean="0">
              <a:ea typeface="ＭＳ Ｐゴシック" pitchFamily="34" charset="-128"/>
            </a:endParaRPr>
          </a:p>
          <a:p>
            <a:pPr lvl="1"/>
            <a:r>
              <a:rPr lang="en-US" dirty="0" smtClean="0">
                <a:ea typeface="ＭＳ Ｐゴシック" pitchFamily="34" charset="-128"/>
              </a:rPr>
              <a:t>Use living organisms (</a:t>
            </a:r>
            <a:r>
              <a:rPr lang="en-US" dirty="0" err="1" smtClean="0">
                <a:ea typeface="ＭＳ Ｐゴシック" pitchFamily="34" charset="-128"/>
              </a:rPr>
              <a:t>eg</a:t>
            </a:r>
            <a:r>
              <a:rPr lang="en-US" dirty="0" smtClean="0">
                <a:ea typeface="ＭＳ Ｐゴシック" pitchFamily="34" charset="-128"/>
              </a:rPr>
              <a:t>, bacteria, yeasts, viruses, other animal cells) as part of production process</a:t>
            </a:r>
          </a:p>
          <a:p>
            <a:pPr lvl="1"/>
            <a:endParaRPr lang="en-US" dirty="0" smtClean="0">
              <a:ea typeface="ＭＳ Ｐゴシック" pitchFamily="34" charset="-128"/>
            </a:endParaRPr>
          </a:p>
          <a:p>
            <a:r>
              <a:rPr lang="en-US" dirty="0" smtClean="0">
                <a:ea typeface="ＭＳ Ｐゴシック" pitchFamily="34" charset="-128"/>
              </a:rPr>
              <a:t>Small Molecule Drugs</a:t>
            </a:r>
          </a:p>
          <a:p>
            <a:pPr lvl="1"/>
            <a:r>
              <a:rPr lang="en-US" dirty="0" smtClean="0">
                <a:ea typeface="ＭＳ Ｐゴシック" pitchFamily="34" charset="-128"/>
              </a:rPr>
              <a:t>Synthesized through chemical reactions</a:t>
            </a:r>
          </a:p>
          <a:p>
            <a:pPr lvl="1"/>
            <a:r>
              <a:rPr lang="en-US" dirty="0" smtClean="0">
                <a:ea typeface="ＭＳ Ｐゴシック" pitchFamily="34" charset="-128"/>
              </a:rPr>
              <a:t>Atomic structure can be verified </a:t>
            </a:r>
          </a:p>
          <a:p>
            <a:pPr lvl="1"/>
            <a:endParaRPr lang="en-US" dirty="0" smtClean="0">
              <a:ea typeface="ＭＳ Ｐゴシック" pitchFamily="34" charset="-128"/>
            </a:endParaRPr>
          </a:p>
        </p:txBody>
      </p:sp>
      <p:sp>
        <p:nvSpPr>
          <p:cNvPr id="9220" name="Text Placeholder 3"/>
          <p:cNvSpPr>
            <a:spLocks noGrp="1"/>
          </p:cNvSpPr>
          <p:nvPr>
            <p:ph type="body" sz="quarter" idx="10"/>
          </p:nvPr>
        </p:nvSpPr>
        <p:spPr/>
        <p:txBody>
          <a:bodyPr>
            <a:normAutofit/>
          </a:bodyPr>
          <a:lstStyle/>
          <a:p>
            <a:r>
              <a:rPr lang="en-US" sz="2400" b="1" dirty="0" smtClean="0">
                <a:solidFill>
                  <a:srgbClr val="0058A8"/>
                </a:solidFill>
                <a:ea typeface="ＭＳ Ｐゴシック" pitchFamily="34" charset="-128"/>
              </a:rPr>
              <a:t>Definitions</a:t>
            </a:r>
          </a:p>
          <a:p>
            <a:endParaRPr lang="en-US" sz="2400" b="1" dirty="0" smtClean="0">
              <a:solidFill>
                <a:srgbClr val="0058A8"/>
              </a:solidFill>
              <a:ea typeface="ＭＳ Ｐゴシック" pitchFamily="34" charset="-128"/>
            </a:endParaRPr>
          </a:p>
        </p:txBody>
      </p:sp>
      <p:sp>
        <p:nvSpPr>
          <p:cNvPr id="6" name="TextBox 5"/>
          <p:cNvSpPr txBox="1">
            <a:spLocks noChangeArrowheads="1"/>
          </p:cNvSpPr>
          <p:nvPr/>
        </p:nvSpPr>
        <p:spPr bwMode="auto">
          <a:xfrm>
            <a:off x="382144" y="6399897"/>
            <a:ext cx="678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eaLnBrk="1" fontAlgn="base" hangingPunct="1">
              <a:spcBef>
                <a:spcPct val="30000"/>
              </a:spcBef>
              <a:spcAft>
                <a:spcPct val="0"/>
              </a:spcAft>
            </a:pPr>
            <a:r>
              <a:rPr lang="en-US" sz="1400" dirty="0" err="1">
                <a:solidFill>
                  <a:srgbClr val="000000"/>
                </a:solidFill>
                <a:latin typeface="+mn-lt"/>
              </a:rPr>
              <a:t>Nowicki</a:t>
            </a:r>
            <a:r>
              <a:rPr lang="en-US" sz="1400" dirty="0">
                <a:solidFill>
                  <a:srgbClr val="000000"/>
                </a:solidFill>
                <a:latin typeface="+mn-lt"/>
              </a:rPr>
              <a:t> M. </a:t>
            </a:r>
            <a:r>
              <a:rPr lang="en-US" sz="1400" i="1" dirty="0" smtClean="0">
                <a:solidFill>
                  <a:srgbClr val="000000"/>
                </a:solidFill>
                <a:latin typeface="+mn-lt"/>
              </a:rPr>
              <a:t>Kidney </a:t>
            </a:r>
            <a:r>
              <a:rPr lang="en-US" sz="1400" i="1" dirty="0">
                <a:solidFill>
                  <a:srgbClr val="000000"/>
                </a:solidFill>
                <a:latin typeface="+mn-lt"/>
              </a:rPr>
              <a:t>Blood Press </a:t>
            </a:r>
            <a:r>
              <a:rPr lang="en-US" sz="1400" i="1" dirty="0" smtClean="0">
                <a:solidFill>
                  <a:srgbClr val="000000"/>
                </a:solidFill>
                <a:latin typeface="+mn-lt"/>
              </a:rPr>
              <a:t>Res. </a:t>
            </a:r>
            <a:r>
              <a:rPr lang="en-US" sz="1400" dirty="0" smtClean="0">
                <a:solidFill>
                  <a:srgbClr val="000000"/>
                </a:solidFill>
                <a:latin typeface="+mn-lt"/>
              </a:rPr>
              <a:t>2007;30(5):267-272.</a:t>
            </a:r>
            <a:endParaRPr lang="en-US" sz="1400" dirty="0">
              <a:solidFill>
                <a:srgbClr val="000000"/>
              </a:solidFill>
              <a:latin typeface="+mn-lt"/>
            </a:endParaRPr>
          </a:p>
        </p:txBody>
      </p:sp>
    </p:spTree>
    <p:extLst>
      <p:ext uri="{BB962C8B-B14F-4D97-AF65-F5344CB8AC3E}">
        <p14:creationId xmlns:p14="http://schemas.microsoft.com/office/powerpoint/2010/main" val="3957160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4948238" y="3765550"/>
            <a:ext cx="609600" cy="584200"/>
          </a:xfrm>
          <a:custGeom>
            <a:avLst/>
            <a:gdLst>
              <a:gd name="connsiteX0" fmla="*/ 304800 w 609600"/>
              <a:gd name="connsiteY0" fmla="*/ 38100 h 583692"/>
              <a:gd name="connsiteX1" fmla="*/ 38100 w 609600"/>
              <a:gd name="connsiteY1" fmla="*/ 291846 h 583692"/>
              <a:gd name="connsiteX2" fmla="*/ 304800 w 609600"/>
              <a:gd name="connsiteY2" fmla="*/ 545592 h 583692"/>
              <a:gd name="connsiteX3" fmla="*/ 571500 w 609600"/>
              <a:gd name="connsiteY3" fmla="*/ 291846 h 583692"/>
              <a:gd name="connsiteX4" fmla="*/ 304800 w 609600"/>
              <a:gd name="connsiteY4" fmla="*/ 38100 h 583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9600" h="583692">
                <a:moveTo>
                  <a:pt x="304800" y="38100"/>
                </a:moveTo>
                <a:cubicBezTo>
                  <a:pt x="156971" y="38100"/>
                  <a:pt x="38100" y="151638"/>
                  <a:pt x="38100" y="291846"/>
                </a:cubicBezTo>
                <a:cubicBezTo>
                  <a:pt x="38100" y="432054"/>
                  <a:pt x="156971" y="545592"/>
                  <a:pt x="304800" y="545592"/>
                </a:cubicBezTo>
                <a:cubicBezTo>
                  <a:pt x="451865" y="545592"/>
                  <a:pt x="571500" y="432054"/>
                  <a:pt x="571500" y="291846"/>
                </a:cubicBezTo>
                <a:cubicBezTo>
                  <a:pt x="571500" y="151638"/>
                  <a:pt x="451865" y="38100"/>
                  <a:pt x="304800" y="38100"/>
                </a:cubicBezTo>
              </a:path>
            </a:pathLst>
          </a:custGeom>
          <a:solidFill>
            <a:srgbClr val="000000">
              <a:alpha val="0"/>
            </a:srgbClr>
          </a:solidFill>
          <a:ln w="76200">
            <a:solidFill>
              <a:srgbClr val="33339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30000"/>
              </a:spcBef>
              <a:spcAft>
                <a:spcPct val="0"/>
              </a:spcAft>
              <a:defRPr/>
            </a:pPr>
            <a:endParaRPr lang="zh-CN" altLang="en-US" sz="2000">
              <a:solidFill>
                <a:srgbClr val="FFFFFF"/>
              </a:solidFill>
            </a:endParaRPr>
          </a:p>
        </p:txBody>
      </p:sp>
      <p:sp>
        <p:nvSpPr>
          <p:cNvPr id="3" name="Freeform 3"/>
          <p:cNvSpPr/>
          <p:nvPr/>
        </p:nvSpPr>
        <p:spPr>
          <a:xfrm>
            <a:off x="4422775" y="4137025"/>
            <a:ext cx="631825" cy="617538"/>
          </a:xfrm>
          <a:custGeom>
            <a:avLst/>
            <a:gdLst>
              <a:gd name="connsiteX0" fmla="*/ 305561 w 630936"/>
              <a:gd name="connsiteY0" fmla="*/ 0 h 617220"/>
              <a:gd name="connsiteX1" fmla="*/ 387096 w 630936"/>
              <a:gd name="connsiteY1" fmla="*/ 92964 h 617220"/>
              <a:gd name="connsiteX2" fmla="*/ 0 w 630936"/>
              <a:gd name="connsiteY2" fmla="*/ 431292 h 617220"/>
              <a:gd name="connsiteX3" fmla="*/ 162305 w 630936"/>
              <a:gd name="connsiteY3" fmla="*/ 617220 h 617220"/>
              <a:gd name="connsiteX4" fmla="*/ 549402 w 630936"/>
              <a:gd name="connsiteY4" fmla="*/ 278892 h 617220"/>
              <a:gd name="connsiteX5" fmla="*/ 630936 w 630936"/>
              <a:gd name="connsiteY5" fmla="*/ 371094 h 617220"/>
              <a:gd name="connsiteX6" fmla="*/ 597408 w 630936"/>
              <a:gd name="connsiteY6" fmla="*/ 72390 h 617220"/>
              <a:gd name="connsiteX7" fmla="*/ 305561 w 630936"/>
              <a:gd name="connsiteY7" fmla="*/ 0 h 6172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30936" h="617220">
                <a:moveTo>
                  <a:pt x="305561" y="0"/>
                </a:moveTo>
                <a:lnTo>
                  <a:pt x="387096" y="92964"/>
                </a:lnTo>
                <a:lnTo>
                  <a:pt x="0" y="431292"/>
                </a:lnTo>
                <a:lnTo>
                  <a:pt x="162305" y="617220"/>
                </a:lnTo>
                <a:lnTo>
                  <a:pt x="549402" y="278892"/>
                </a:lnTo>
                <a:lnTo>
                  <a:pt x="630936" y="371094"/>
                </a:lnTo>
                <a:lnTo>
                  <a:pt x="597408" y="72390"/>
                </a:lnTo>
                <a:lnTo>
                  <a:pt x="305561" y="0"/>
                </a:lnTo>
              </a:path>
            </a:pathLst>
          </a:custGeom>
          <a:solidFill>
            <a:srgbClr val="3333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30000"/>
              </a:spcBef>
              <a:spcAft>
                <a:spcPct val="0"/>
              </a:spcAft>
              <a:defRPr/>
            </a:pPr>
            <a:endParaRPr lang="zh-CN" altLang="en-US" sz="2000">
              <a:solidFill>
                <a:srgbClr val="FFFFFF"/>
              </a:solidFill>
            </a:endParaRPr>
          </a:p>
        </p:txBody>
      </p:sp>
      <p:sp>
        <p:nvSpPr>
          <p:cNvPr id="5" name="Freeform 3"/>
          <p:cNvSpPr/>
          <p:nvPr/>
        </p:nvSpPr>
        <p:spPr>
          <a:xfrm>
            <a:off x="4416425" y="4130675"/>
            <a:ext cx="644525" cy="630238"/>
          </a:xfrm>
          <a:custGeom>
            <a:avLst/>
            <a:gdLst>
              <a:gd name="connsiteX0" fmla="*/ 311911 w 643636"/>
              <a:gd name="connsiteY0" fmla="*/ 6350 h 629920"/>
              <a:gd name="connsiteX1" fmla="*/ 393446 w 643636"/>
              <a:gd name="connsiteY1" fmla="*/ 99314 h 629920"/>
              <a:gd name="connsiteX2" fmla="*/ 6350 w 643636"/>
              <a:gd name="connsiteY2" fmla="*/ 437642 h 629920"/>
              <a:gd name="connsiteX3" fmla="*/ 168655 w 643636"/>
              <a:gd name="connsiteY3" fmla="*/ 623570 h 629920"/>
              <a:gd name="connsiteX4" fmla="*/ 555752 w 643636"/>
              <a:gd name="connsiteY4" fmla="*/ 285242 h 629920"/>
              <a:gd name="connsiteX5" fmla="*/ 637286 w 643636"/>
              <a:gd name="connsiteY5" fmla="*/ 377444 h 629920"/>
              <a:gd name="connsiteX6" fmla="*/ 603758 w 643636"/>
              <a:gd name="connsiteY6" fmla="*/ 78740 h 629920"/>
              <a:gd name="connsiteX7" fmla="*/ 311911 w 643636"/>
              <a:gd name="connsiteY7" fmla="*/ 6350 h 6299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43636" h="629920">
                <a:moveTo>
                  <a:pt x="311911" y="6350"/>
                </a:moveTo>
                <a:lnTo>
                  <a:pt x="393446" y="99314"/>
                </a:lnTo>
                <a:lnTo>
                  <a:pt x="6350" y="437642"/>
                </a:lnTo>
                <a:lnTo>
                  <a:pt x="168655" y="623570"/>
                </a:lnTo>
                <a:lnTo>
                  <a:pt x="555752" y="285242"/>
                </a:lnTo>
                <a:lnTo>
                  <a:pt x="637286" y="377444"/>
                </a:lnTo>
                <a:lnTo>
                  <a:pt x="603758" y="78740"/>
                </a:lnTo>
                <a:lnTo>
                  <a:pt x="311911" y="6350"/>
                </a:lnTo>
              </a:path>
            </a:pathLst>
          </a:custGeom>
          <a:solidFill>
            <a:srgbClr val="000000">
              <a:alpha val="0"/>
            </a:srgbClr>
          </a:solidFill>
          <a:ln w="12700">
            <a:solidFill>
              <a:srgbClr val="33339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30000"/>
              </a:spcBef>
              <a:spcAft>
                <a:spcPct val="0"/>
              </a:spcAft>
              <a:defRPr/>
            </a:pPr>
            <a:endParaRPr lang="zh-CN" altLang="en-US" sz="2000">
              <a:solidFill>
                <a:srgbClr val="FFFFFF"/>
              </a:solidFill>
            </a:endParaRPr>
          </a:p>
        </p:txBody>
      </p:sp>
      <p:pic>
        <p:nvPicPr>
          <p:cNvPr id="1126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4195" r="1615" b="8645"/>
          <a:stretch/>
        </p:blipFill>
        <p:spPr bwMode="auto">
          <a:xfrm>
            <a:off x="3546475" y="1982109"/>
            <a:ext cx="5507324" cy="425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Box 1"/>
          <p:cNvSpPr txBox="1">
            <a:spLocks noChangeArrowheads="1"/>
          </p:cNvSpPr>
          <p:nvPr/>
        </p:nvSpPr>
        <p:spPr bwMode="auto">
          <a:xfrm>
            <a:off x="4081463" y="5128755"/>
            <a:ext cx="10604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eaLnBrk="1" fontAlgn="base" hangingPunct="1">
              <a:lnSpc>
                <a:spcPts val="2600"/>
              </a:lnSpc>
              <a:spcBef>
                <a:spcPct val="30000"/>
              </a:spcBef>
              <a:spcAft>
                <a:spcPct val="0"/>
              </a:spcAft>
            </a:pPr>
            <a:r>
              <a:rPr lang="en-US" altLang="zh-CN" sz="2400" b="1">
                <a:solidFill>
                  <a:srgbClr val="005CE7"/>
                </a:solidFill>
                <a:cs typeface="Arial" pitchFamily="34" charset="0"/>
              </a:rPr>
              <a:t>Aspirin</a:t>
            </a:r>
          </a:p>
        </p:txBody>
      </p:sp>
      <p:sp>
        <p:nvSpPr>
          <p:cNvPr id="9" name="TextBox 1"/>
          <p:cNvSpPr txBox="1"/>
          <p:nvPr/>
        </p:nvSpPr>
        <p:spPr>
          <a:xfrm>
            <a:off x="5386388" y="1777542"/>
            <a:ext cx="1709737" cy="850900"/>
          </a:xfrm>
          <a:prstGeom prst="rect">
            <a:avLst/>
          </a:prstGeom>
          <a:noFill/>
        </p:spPr>
        <p:txBody>
          <a:bodyPr wrap="none" lIns="0" tIns="0" rIns="0">
            <a:spAutoFit/>
          </a:bodyPr>
          <a:lstStyle/>
          <a:p>
            <a:pPr fontAlgn="base">
              <a:lnSpc>
                <a:spcPts val="2600"/>
              </a:lnSpc>
              <a:spcBef>
                <a:spcPct val="30000"/>
              </a:spcBef>
              <a:spcAft>
                <a:spcPct val="0"/>
              </a:spcAft>
              <a:tabLst>
                <a:tab pos="190500" algn="l"/>
              </a:tabLst>
              <a:defRPr/>
            </a:pPr>
            <a:r>
              <a:rPr lang="en-US" altLang="zh-CN" sz="2400" b="1" dirty="0">
                <a:solidFill>
                  <a:srgbClr val="005CE7"/>
                </a:solidFill>
                <a:ea typeface="ＭＳ Ｐゴシック" charset="0"/>
                <a:cs typeface="Arial"/>
              </a:rPr>
              <a:t>Monoclonal</a:t>
            </a:r>
          </a:p>
          <a:p>
            <a:pPr fontAlgn="base">
              <a:lnSpc>
                <a:spcPts val="2800"/>
              </a:lnSpc>
              <a:spcBef>
                <a:spcPct val="30000"/>
              </a:spcBef>
              <a:spcAft>
                <a:spcPct val="0"/>
              </a:spcAft>
              <a:tabLst>
                <a:tab pos="190500" algn="l"/>
              </a:tabLst>
              <a:defRPr/>
            </a:pPr>
            <a:r>
              <a:rPr lang="en-US" altLang="zh-CN" sz="2000" b="1" dirty="0">
                <a:solidFill>
                  <a:srgbClr val="005CE7"/>
                </a:solidFill>
                <a:ea typeface="ＭＳ Ｐゴシック" charset="0"/>
                <a:cs typeface="Arial"/>
              </a:rPr>
              <a:t>	</a:t>
            </a:r>
            <a:r>
              <a:rPr lang="en-US" altLang="zh-CN" sz="2400" b="1" dirty="0">
                <a:solidFill>
                  <a:srgbClr val="005CE7"/>
                </a:solidFill>
                <a:ea typeface="ＭＳ Ｐゴシック" charset="0"/>
                <a:cs typeface="Arial"/>
              </a:rPr>
              <a:t>Antibody</a:t>
            </a:r>
          </a:p>
        </p:txBody>
      </p:sp>
      <p:sp>
        <p:nvSpPr>
          <p:cNvPr id="11272" name="Title 11"/>
          <p:cNvSpPr>
            <a:spLocks noGrp="1"/>
          </p:cNvSpPr>
          <p:nvPr>
            <p:ph type="title"/>
          </p:nvPr>
        </p:nvSpPr>
        <p:spPr/>
        <p:txBody>
          <a:bodyPr/>
          <a:lstStyle/>
          <a:p>
            <a:r>
              <a:rPr lang="en-US" dirty="0" smtClean="0">
                <a:ea typeface="ＭＳ Ｐゴシック" pitchFamily="34" charset="-128"/>
              </a:rPr>
              <a:t>Small Molecule vs Biologic Drugs</a:t>
            </a:r>
          </a:p>
        </p:txBody>
      </p:sp>
      <p:sp>
        <p:nvSpPr>
          <p:cNvPr id="11273" name="Content Placeholder 12"/>
          <p:cNvSpPr>
            <a:spLocks noGrp="1"/>
          </p:cNvSpPr>
          <p:nvPr>
            <p:ph idx="1"/>
          </p:nvPr>
        </p:nvSpPr>
        <p:spPr>
          <a:xfrm>
            <a:off x="381000" y="1457325"/>
            <a:ext cx="3368675" cy="4689475"/>
          </a:xfrm>
        </p:spPr>
        <p:txBody>
          <a:bodyPr/>
          <a:lstStyle/>
          <a:p>
            <a:pPr>
              <a:lnSpc>
                <a:spcPts val="2800"/>
              </a:lnSpc>
              <a:tabLst>
                <a:tab pos="342900" algn="l"/>
              </a:tabLst>
            </a:pPr>
            <a:r>
              <a:rPr lang="en-US" altLang="zh-CN" sz="2200" b="0" dirty="0" smtClean="0">
                <a:ea typeface="ＭＳ Ｐゴシック" pitchFamily="34" charset="-128"/>
                <a:cs typeface="Arial" pitchFamily="34" charset="0"/>
              </a:rPr>
              <a:t>Biological products are generally produced using a living system or organism</a:t>
            </a:r>
          </a:p>
          <a:p>
            <a:pPr>
              <a:lnSpc>
                <a:spcPts val="2800"/>
              </a:lnSpc>
              <a:tabLst>
                <a:tab pos="342900" algn="l"/>
              </a:tabLst>
            </a:pPr>
            <a:endParaRPr lang="en-US" altLang="zh-CN" sz="2200" b="0" dirty="0" smtClean="0">
              <a:ea typeface="ＭＳ Ｐゴシック" pitchFamily="34" charset="-128"/>
              <a:cs typeface="Arial" pitchFamily="34" charset="0"/>
            </a:endParaRPr>
          </a:p>
          <a:p>
            <a:pPr>
              <a:lnSpc>
                <a:spcPts val="2800"/>
              </a:lnSpc>
              <a:tabLst>
                <a:tab pos="342900" algn="l"/>
              </a:tabLst>
            </a:pPr>
            <a:r>
              <a:rPr lang="en-US" altLang="zh-CN" sz="2200" b="0" dirty="0" smtClean="0">
                <a:ea typeface="ＭＳ Ｐゴシック" pitchFamily="34" charset="-128"/>
                <a:cs typeface="Arial" pitchFamily="34" charset="0"/>
              </a:rPr>
              <a:t>Biological products may be manufactured through biotechnology, derived from natural sources, or produced synthetically</a:t>
            </a:r>
          </a:p>
          <a:p>
            <a:pPr>
              <a:lnSpc>
                <a:spcPts val="2800"/>
              </a:lnSpc>
              <a:tabLst>
                <a:tab pos="342900" algn="l"/>
              </a:tabLst>
            </a:pPr>
            <a:endParaRPr lang="en-US" altLang="zh-CN" sz="2000" b="0" dirty="0" smtClean="0">
              <a:ea typeface="ＭＳ Ｐゴシック" pitchFamily="34" charset="-128"/>
              <a:cs typeface="Arial" pitchFamily="34" charset="0"/>
            </a:endParaRPr>
          </a:p>
          <a:p>
            <a:pPr>
              <a:tabLst>
                <a:tab pos="342900" algn="l"/>
              </a:tabLst>
            </a:pPr>
            <a:endParaRPr lang="en-US" sz="2000" b="0" dirty="0" smtClean="0">
              <a:ea typeface="ＭＳ Ｐゴシック" pitchFamily="34" charset="-128"/>
              <a:cs typeface="Arial" pitchFamily="34" charset="0"/>
            </a:endParaRPr>
          </a:p>
        </p:txBody>
      </p:sp>
      <p:sp>
        <p:nvSpPr>
          <p:cNvPr id="11274" name="Rectangle 13"/>
          <p:cNvSpPr>
            <a:spLocks noChangeArrowheads="1"/>
          </p:cNvSpPr>
          <p:nvPr/>
        </p:nvSpPr>
        <p:spPr bwMode="auto">
          <a:xfrm>
            <a:off x="382144" y="6409422"/>
            <a:ext cx="45720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ts val="1600"/>
              </a:lnSpc>
              <a:spcBef>
                <a:spcPct val="30000"/>
              </a:spcBef>
              <a:spcAft>
                <a:spcPct val="0"/>
              </a:spcAft>
            </a:pPr>
            <a:r>
              <a:rPr lang="en-US" altLang="zh-CN" sz="1400" dirty="0" err="1">
                <a:solidFill>
                  <a:srgbClr val="000000"/>
                </a:solidFill>
                <a:cs typeface="Arial" panose="020B0604020202020204" pitchFamily="34" charset="0"/>
              </a:rPr>
              <a:t>Biosimilar</a:t>
            </a:r>
            <a:r>
              <a:rPr lang="en-US" altLang="zh-CN" sz="1400" dirty="0">
                <a:solidFill>
                  <a:srgbClr val="FFFFFF"/>
                </a:solidFill>
                <a:cs typeface="Arial" panose="020B0604020202020204" pitchFamily="34" charset="0"/>
              </a:rPr>
              <a:t> </a:t>
            </a:r>
            <a:r>
              <a:rPr lang="en-US" altLang="zh-CN" sz="1400" dirty="0">
                <a:solidFill>
                  <a:srgbClr val="000000"/>
                </a:solidFill>
                <a:cs typeface="Arial" panose="020B0604020202020204" pitchFamily="34" charset="0"/>
              </a:rPr>
              <a:t>Guidance</a:t>
            </a:r>
            <a:r>
              <a:rPr lang="en-US" altLang="zh-CN" sz="1400" dirty="0">
                <a:solidFill>
                  <a:srgbClr val="FFFFFF"/>
                </a:solidFill>
                <a:cs typeface="Arial" panose="020B0604020202020204" pitchFamily="34" charset="0"/>
              </a:rPr>
              <a:t> </a:t>
            </a:r>
            <a:r>
              <a:rPr lang="en-US" altLang="zh-CN" sz="1400" dirty="0">
                <a:solidFill>
                  <a:srgbClr val="000000"/>
                </a:solidFill>
                <a:cs typeface="Arial" panose="020B0604020202020204" pitchFamily="34" charset="0"/>
              </a:rPr>
              <a:t>Webinar February</a:t>
            </a:r>
            <a:r>
              <a:rPr lang="en-US" altLang="zh-CN" sz="1400" dirty="0">
                <a:solidFill>
                  <a:srgbClr val="FFFFFF"/>
                </a:solidFill>
                <a:cs typeface="Arial" panose="020B0604020202020204" pitchFamily="34" charset="0"/>
              </a:rPr>
              <a:t> </a:t>
            </a:r>
            <a:r>
              <a:rPr lang="en-US" altLang="zh-CN" sz="1400" dirty="0">
                <a:solidFill>
                  <a:srgbClr val="000000"/>
                </a:solidFill>
                <a:cs typeface="Arial" panose="020B0604020202020204" pitchFamily="34" charset="0"/>
              </a:rPr>
              <a:t>15,</a:t>
            </a:r>
            <a:r>
              <a:rPr lang="en-US" altLang="zh-CN" sz="1400" dirty="0">
                <a:solidFill>
                  <a:srgbClr val="FFFFFF"/>
                </a:solidFill>
                <a:cs typeface="Arial" panose="020B0604020202020204" pitchFamily="34" charset="0"/>
              </a:rPr>
              <a:t> </a:t>
            </a:r>
            <a:r>
              <a:rPr lang="en-US" altLang="zh-CN" sz="1400" dirty="0" smtClean="0">
                <a:solidFill>
                  <a:srgbClr val="000000"/>
                </a:solidFill>
                <a:cs typeface="Arial" panose="020B0604020202020204" pitchFamily="34" charset="0"/>
              </a:rPr>
              <a:t>2012.</a:t>
            </a:r>
            <a:endParaRPr lang="en-US" altLang="zh-CN" sz="1400" dirty="0">
              <a:solidFill>
                <a:srgbClr val="000000"/>
              </a:solidFill>
              <a:cs typeface="Arial" panose="020B0604020202020204" pitchFamily="34" charset="0"/>
            </a:endParaRPr>
          </a:p>
        </p:txBody>
      </p:sp>
    </p:spTree>
    <p:extLst>
      <p:ext uri="{BB962C8B-B14F-4D97-AF65-F5344CB8AC3E}">
        <p14:creationId xmlns:p14="http://schemas.microsoft.com/office/powerpoint/2010/main" val="948183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4"/>
          <p:cNvSpPr>
            <a:spLocks noGrp="1"/>
          </p:cNvSpPr>
          <p:nvPr>
            <p:ph type="title"/>
          </p:nvPr>
        </p:nvSpPr>
        <p:spPr/>
        <p:txBody>
          <a:bodyPr/>
          <a:lstStyle/>
          <a:p>
            <a:r>
              <a:rPr lang="en-US" dirty="0" smtClean="0">
                <a:ea typeface="ＭＳ Ｐゴシック" pitchFamily="34" charset="-128"/>
              </a:rPr>
              <a:t>Biologics vs Small Molecule Drugs</a:t>
            </a:r>
          </a:p>
        </p:txBody>
      </p:sp>
      <p:sp>
        <p:nvSpPr>
          <p:cNvPr id="12291" name="Content Placeholder 5"/>
          <p:cNvSpPr>
            <a:spLocks noGrp="1"/>
          </p:cNvSpPr>
          <p:nvPr>
            <p:ph idx="1"/>
          </p:nvPr>
        </p:nvSpPr>
        <p:spPr/>
        <p:txBody>
          <a:bodyPr/>
          <a:lstStyle/>
          <a:p>
            <a:r>
              <a:rPr lang="en-US" smtClean="0">
                <a:ea typeface="ＭＳ Ｐゴシック" pitchFamily="34" charset="-128"/>
              </a:rPr>
              <a:t>Biologics have a complex manufacturing process</a:t>
            </a:r>
          </a:p>
          <a:p>
            <a:pPr lvl="1"/>
            <a:r>
              <a:rPr lang="en-US" smtClean="0">
                <a:ea typeface="ＭＳ Ｐゴシック" pitchFamily="34" charset="-128"/>
              </a:rPr>
              <a:t>Multiple steps; proprietary processes</a:t>
            </a:r>
          </a:p>
          <a:p>
            <a:pPr lvl="2"/>
            <a:r>
              <a:rPr lang="en-US" smtClean="0">
                <a:ea typeface="ＭＳ Ｐゴシック" pitchFamily="34" charset="-128"/>
              </a:rPr>
              <a:t>Alteration in processes by the originator requires validation of the product</a:t>
            </a:r>
          </a:p>
          <a:p>
            <a:pPr lvl="1"/>
            <a:r>
              <a:rPr lang="en-US" smtClean="0">
                <a:ea typeface="ＭＳ Ｐゴシック" pitchFamily="34" charset="-128"/>
              </a:rPr>
              <a:t>Expected variation between manufacturers</a:t>
            </a:r>
          </a:p>
          <a:p>
            <a:pPr lvl="1"/>
            <a:r>
              <a:rPr lang="en-US" smtClean="0">
                <a:ea typeface="ＭＳ Ｐゴシック" pitchFamily="34" charset="-128"/>
              </a:rPr>
              <a:t>Even small differences can result in a different end-product</a:t>
            </a:r>
          </a:p>
          <a:p>
            <a:pPr lvl="1"/>
            <a:endParaRPr lang="en-US" smtClean="0">
              <a:ea typeface="ＭＳ Ｐゴシック" pitchFamily="34" charset="-128"/>
            </a:endParaRPr>
          </a:p>
          <a:p>
            <a:pPr lvl="1"/>
            <a:endParaRPr lang="en-US" smtClean="0">
              <a:ea typeface="ＭＳ Ｐゴシック" pitchFamily="34" charset="-128"/>
            </a:endParaRPr>
          </a:p>
        </p:txBody>
      </p:sp>
    </p:spTree>
    <p:extLst>
      <p:ext uri="{BB962C8B-B14F-4D97-AF65-F5344CB8AC3E}">
        <p14:creationId xmlns:p14="http://schemas.microsoft.com/office/powerpoint/2010/main" val="2263035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4"/>
          <p:cNvSpPr>
            <a:spLocks noGrp="1"/>
          </p:cNvSpPr>
          <p:nvPr>
            <p:ph type="title"/>
          </p:nvPr>
        </p:nvSpPr>
        <p:spPr/>
        <p:txBody>
          <a:bodyPr/>
          <a:lstStyle/>
          <a:p>
            <a:r>
              <a:rPr lang="en-US" dirty="0" smtClean="0">
                <a:ea typeface="ＭＳ Ｐゴシック" pitchFamily="34" charset="-128"/>
              </a:rPr>
              <a:t>Manufacturing Biosimilars</a:t>
            </a:r>
          </a:p>
        </p:txBody>
      </p:sp>
      <p:pic>
        <p:nvPicPr>
          <p:cNvPr id="1331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83646"/>
            <a:ext cx="7974013"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938302"/>
            <a:ext cx="7972425"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838200" y="3293446"/>
            <a:ext cx="77724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30000"/>
              </a:spcBef>
              <a:spcAft>
                <a:spcPct val="0"/>
              </a:spcAft>
              <a:defRPr/>
            </a:pPr>
            <a:endParaRPr lang="en-US" sz="2000">
              <a:solidFill>
                <a:srgbClr val="FFFFFF"/>
              </a:solidFill>
            </a:endParaRPr>
          </a:p>
        </p:txBody>
      </p:sp>
      <p:sp>
        <p:nvSpPr>
          <p:cNvPr id="10" name="Rectangle 9"/>
          <p:cNvSpPr/>
          <p:nvPr/>
        </p:nvSpPr>
        <p:spPr>
          <a:xfrm>
            <a:off x="762000" y="5576214"/>
            <a:ext cx="77724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30000"/>
              </a:spcBef>
              <a:spcAft>
                <a:spcPct val="0"/>
              </a:spcAft>
              <a:defRPr/>
            </a:pPr>
            <a:endParaRPr lang="en-US" sz="2000">
              <a:solidFill>
                <a:srgbClr val="FFFFFF"/>
              </a:solidFill>
            </a:endParaRPr>
          </a:p>
        </p:txBody>
      </p:sp>
      <p:sp>
        <p:nvSpPr>
          <p:cNvPr id="13319" name="TextBox 5"/>
          <p:cNvSpPr txBox="1">
            <a:spLocks noChangeArrowheads="1"/>
          </p:cNvSpPr>
          <p:nvPr/>
        </p:nvSpPr>
        <p:spPr bwMode="auto">
          <a:xfrm>
            <a:off x="368496" y="6399897"/>
            <a:ext cx="6781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eaLnBrk="1" fontAlgn="base" hangingPunct="1">
              <a:spcBef>
                <a:spcPct val="30000"/>
              </a:spcBef>
              <a:spcAft>
                <a:spcPct val="0"/>
              </a:spcAft>
            </a:pPr>
            <a:r>
              <a:rPr lang="en-US" sz="1400" dirty="0" err="1">
                <a:solidFill>
                  <a:srgbClr val="000000"/>
                </a:solidFill>
                <a:latin typeface="+mn-lt"/>
              </a:rPr>
              <a:t>Mellstedt</a:t>
            </a:r>
            <a:r>
              <a:rPr lang="en-US" sz="1400" dirty="0">
                <a:solidFill>
                  <a:srgbClr val="000000"/>
                </a:solidFill>
                <a:latin typeface="+mn-lt"/>
              </a:rPr>
              <a:t> H, et al. </a:t>
            </a:r>
            <a:r>
              <a:rPr lang="en-US" sz="1400" i="1" dirty="0">
                <a:solidFill>
                  <a:srgbClr val="000000"/>
                </a:solidFill>
                <a:latin typeface="+mn-lt"/>
              </a:rPr>
              <a:t>Ann </a:t>
            </a:r>
            <a:r>
              <a:rPr lang="en-US" sz="1400" i="1" dirty="0" err="1" smtClean="0">
                <a:solidFill>
                  <a:srgbClr val="000000"/>
                </a:solidFill>
                <a:latin typeface="+mn-lt"/>
              </a:rPr>
              <a:t>Oncol</a:t>
            </a:r>
            <a:r>
              <a:rPr lang="en-US" sz="1400" i="1" dirty="0" smtClean="0">
                <a:solidFill>
                  <a:srgbClr val="000000"/>
                </a:solidFill>
                <a:latin typeface="+mn-lt"/>
              </a:rPr>
              <a:t>. </a:t>
            </a:r>
            <a:r>
              <a:rPr lang="en-US" sz="1400" dirty="0" smtClean="0">
                <a:solidFill>
                  <a:srgbClr val="000000"/>
                </a:solidFill>
                <a:latin typeface="+mn-lt"/>
              </a:rPr>
              <a:t>2008;19(3):411-419</a:t>
            </a:r>
            <a:r>
              <a:rPr lang="en-US" sz="1400" dirty="0">
                <a:solidFill>
                  <a:srgbClr val="000000"/>
                </a:solidFill>
                <a:latin typeface="+mn-lt"/>
              </a:rPr>
              <a:t>.</a:t>
            </a:r>
          </a:p>
        </p:txBody>
      </p:sp>
    </p:spTree>
    <p:extLst>
      <p:ext uri="{BB962C8B-B14F-4D97-AF65-F5344CB8AC3E}">
        <p14:creationId xmlns:p14="http://schemas.microsoft.com/office/powerpoint/2010/main" val="800439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53949" y="366388"/>
            <a:ext cx="8545707" cy="685234"/>
          </a:xfrm>
        </p:spPr>
        <p:txBody>
          <a:bodyPr>
            <a:normAutofit fontScale="90000"/>
          </a:bodyPr>
          <a:lstStyle/>
          <a:p>
            <a:pPr>
              <a:lnSpc>
                <a:spcPct val="85000"/>
              </a:lnSpc>
            </a:pPr>
            <a:r>
              <a:rPr lang="en-US" dirty="0" smtClean="0">
                <a:ea typeface="ＭＳ Ｐゴシック" pitchFamily="34" charset="-128"/>
              </a:rPr>
              <a:t>What Is Acceptable Variation? Lot to Lot </a:t>
            </a:r>
            <a:br>
              <a:rPr lang="en-US" dirty="0" smtClean="0">
                <a:ea typeface="ＭＳ Ｐゴシック" pitchFamily="34" charset="-128"/>
              </a:rPr>
            </a:br>
            <a:r>
              <a:rPr lang="en-US" dirty="0" smtClean="0">
                <a:ea typeface="ＭＳ Ｐゴシック" pitchFamily="34" charset="-128"/>
              </a:rPr>
              <a:t>Variation of Innovator Products: </a:t>
            </a:r>
            <a:r>
              <a:rPr lang="en-US" dirty="0" err="1" smtClean="0">
                <a:ea typeface="ＭＳ Ｐゴシック" pitchFamily="34" charset="-128"/>
              </a:rPr>
              <a:t>Darbepoietin</a:t>
            </a:r>
            <a:endParaRPr lang="en-US" dirty="0" smtClean="0">
              <a:ea typeface="ＭＳ Ｐゴシック" pitchFamily="34" charset="-128"/>
            </a:endParaRPr>
          </a:p>
        </p:txBody>
      </p:sp>
      <p:sp>
        <p:nvSpPr>
          <p:cNvPr id="14339" name="Content Placeholder 4"/>
          <p:cNvSpPr>
            <a:spLocks noGrp="1"/>
          </p:cNvSpPr>
          <p:nvPr>
            <p:ph idx="1"/>
          </p:nvPr>
        </p:nvSpPr>
        <p:spPr>
          <a:xfrm>
            <a:off x="381000" y="4706938"/>
            <a:ext cx="8455025" cy="1171575"/>
          </a:xfrm>
        </p:spPr>
        <p:txBody>
          <a:bodyPr>
            <a:noAutofit/>
          </a:bodyPr>
          <a:lstStyle/>
          <a:p>
            <a:r>
              <a:rPr lang="en-US" sz="1800" b="0" dirty="0" smtClean="0">
                <a:ea typeface="ＭＳ Ｐゴシック" pitchFamily="34" charset="-128"/>
              </a:rPr>
              <a:t>Comparison of lots of </a:t>
            </a:r>
            <a:r>
              <a:rPr lang="en-US" sz="1800" b="0" dirty="0" err="1" smtClean="0">
                <a:ea typeface="ＭＳ Ｐゴシック" pitchFamily="34" charset="-128"/>
              </a:rPr>
              <a:t>darbepoietin</a:t>
            </a:r>
            <a:r>
              <a:rPr lang="en-US" sz="1800" b="0" dirty="0" smtClean="0">
                <a:ea typeface="ＭＳ Ｐゴシック" pitchFamily="34" charset="-128"/>
              </a:rPr>
              <a:t> by capillary zone electrophoresis pre- and post- EMA approved process change base on an extensive comparability exercise</a:t>
            </a:r>
          </a:p>
          <a:p>
            <a:pPr marL="800100" lvl="1" indent="-342900">
              <a:buFontTx/>
              <a:buAutoNum type="alphaLcPeriod"/>
            </a:pPr>
            <a:r>
              <a:rPr lang="en-US" sz="1600" b="0" dirty="0" smtClean="0">
                <a:ea typeface="ＭＳ Ｐゴシック" pitchFamily="34" charset="-128"/>
              </a:rPr>
              <a:t>Relative isoform content</a:t>
            </a:r>
          </a:p>
          <a:p>
            <a:pPr marL="800100" lvl="1" indent="-342900">
              <a:buFontTx/>
              <a:buAutoNum type="alphaLcPeriod"/>
            </a:pPr>
            <a:r>
              <a:rPr lang="en-US" sz="1600" b="0" dirty="0" smtClean="0">
                <a:ea typeface="ＭＳ Ｐゴシック" pitchFamily="34" charset="-128"/>
              </a:rPr>
              <a:t>Representative </a:t>
            </a:r>
            <a:r>
              <a:rPr lang="en-US" sz="1600" b="0" dirty="0" err="1" smtClean="0">
                <a:ea typeface="ＭＳ Ｐゴシック" pitchFamily="34" charset="-128"/>
              </a:rPr>
              <a:t>electropherograms</a:t>
            </a:r>
            <a:endParaRPr lang="en-US" sz="1600" b="0" dirty="0" smtClean="0">
              <a:ea typeface="ＭＳ Ｐゴシック" pitchFamily="34" charset="-128"/>
            </a:endParaRPr>
          </a:p>
        </p:txBody>
      </p:sp>
      <p:pic>
        <p:nvPicPr>
          <p:cNvPr id="1434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1692275"/>
            <a:ext cx="5880100"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5"/>
          <p:cNvSpPr txBox="1">
            <a:spLocks noChangeArrowheads="1"/>
          </p:cNvSpPr>
          <p:nvPr/>
        </p:nvSpPr>
        <p:spPr bwMode="auto">
          <a:xfrm>
            <a:off x="382144" y="6106173"/>
            <a:ext cx="4034759" cy="58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eaLnBrk="0" hangingPunct="0">
              <a:defRPr sz="2000">
                <a:solidFill>
                  <a:srgbClr val="FFFFFF"/>
                </a:solidFill>
                <a:latin typeface="Arial" pitchFamily="34" charset="0"/>
                <a:ea typeface="ＭＳ Ｐゴシック" pitchFamily="34" charset="-128"/>
              </a:defRPr>
            </a:lvl1pPr>
            <a:lvl2pPr marL="742950" indent="-285750" eaLnBrk="0" hangingPunct="0">
              <a:defRPr sz="2000">
                <a:solidFill>
                  <a:srgbClr val="FFFFFF"/>
                </a:solidFill>
                <a:latin typeface="Arial" pitchFamily="34" charset="0"/>
                <a:ea typeface="ＭＳ Ｐゴシック" pitchFamily="34" charset="-128"/>
              </a:defRPr>
            </a:lvl2pPr>
            <a:lvl3pPr marL="1143000" indent="-228600" eaLnBrk="0" hangingPunct="0">
              <a:defRPr sz="2000">
                <a:solidFill>
                  <a:srgbClr val="FFFFFF"/>
                </a:solidFill>
                <a:latin typeface="Arial" pitchFamily="34" charset="0"/>
                <a:ea typeface="ＭＳ Ｐゴシック" pitchFamily="34" charset="-128"/>
              </a:defRPr>
            </a:lvl3pPr>
            <a:lvl4pPr marL="1600200" indent="-228600" eaLnBrk="0" hangingPunct="0">
              <a:defRPr sz="2000">
                <a:solidFill>
                  <a:srgbClr val="FFFFFF"/>
                </a:solidFill>
                <a:latin typeface="Arial" pitchFamily="34" charset="0"/>
                <a:ea typeface="ＭＳ Ｐゴシック" pitchFamily="34" charset="-128"/>
              </a:defRPr>
            </a:lvl4pPr>
            <a:lvl5pPr marL="2057400" indent="-228600" eaLnBrk="0" hangingPunct="0">
              <a:defRPr sz="2000">
                <a:solidFill>
                  <a:srgbClr val="FFFFFF"/>
                </a:solidFill>
                <a:latin typeface="Arial" pitchFamily="34" charset="0"/>
                <a:ea typeface="ＭＳ Ｐゴシック" pitchFamily="34" charset="-128"/>
              </a:defRPr>
            </a:lvl5pPr>
            <a:lvl6pPr marL="25146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6pPr>
            <a:lvl7pPr marL="29718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7pPr>
            <a:lvl8pPr marL="34290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8pPr>
            <a:lvl9pPr marL="3886200" indent="-228600" eaLnBrk="0" fontAlgn="base" hangingPunct="0">
              <a:spcBef>
                <a:spcPct val="30000"/>
              </a:spcBef>
              <a:spcAft>
                <a:spcPct val="0"/>
              </a:spcAft>
              <a:defRPr sz="2000">
                <a:solidFill>
                  <a:srgbClr val="FFFFFF"/>
                </a:solidFill>
                <a:latin typeface="Arial" pitchFamily="34" charset="0"/>
                <a:ea typeface="ＭＳ Ｐゴシック" pitchFamily="34" charset="-128"/>
              </a:defRPr>
            </a:lvl9pPr>
          </a:lstStyle>
          <a:p>
            <a:pPr eaLnBrk="1" fontAlgn="base" hangingPunct="1">
              <a:spcBef>
                <a:spcPct val="30000"/>
              </a:spcBef>
              <a:spcAft>
                <a:spcPct val="0"/>
              </a:spcAft>
            </a:pPr>
            <a:r>
              <a:rPr lang="en-US" sz="1400" dirty="0" smtClean="0">
                <a:solidFill>
                  <a:srgbClr val="000000"/>
                </a:solidFill>
                <a:latin typeface="+mn-lt"/>
              </a:rPr>
              <a:t>EMA, European Medicines Agency</a:t>
            </a:r>
          </a:p>
          <a:p>
            <a:pPr eaLnBrk="1" fontAlgn="base" hangingPunct="1">
              <a:spcBef>
                <a:spcPct val="30000"/>
              </a:spcBef>
              <a:spcAft>
                <a:spcPct val="0"/>
              </a:spcAft>
            </a:pPr>
            <a:r>
              <a:rPr lang="en-US" sz="1400" dirty="0" err="1" smtClean="0">
                <a:solidFill>
                  <a:srgbClr val="000000"/>
                </a:solidFill>
                <a:latin typeface="+mn-lt"/>
              </a:rPr>
              <a:t>Schiestl</a:t>
            </a:r>
            <a:r>
              <a:rPr lang="en-US" sz="1400" dirty="0" smtClean="0">
                <a:solidFill>
                  <a:srgbClr val="000000"/>
                </a:solidFill>
                <a:latin typeface="+mn-lt"/>
              </a:rPr>
              <a:t> M, et </a:t>
            </a:r>
            <a:r>
              <a:rPr lang="en-US" sz="1400" dirty="0">
                <a:solidFill>
                  <a:srgbClr val="000000"/>
                </a:solidFill>
                <a:latin typeface="+mn-lt"/>
              </a:rPr>
              <a:t>al. </a:t>
            </a:r>
            <a:r>
              <a:rPr lang="en-US" sz="1400" i="1" dirty="0" smtClean="0">
                <a:solidFill>
                  <a:srgbClr val="000000"/>
                </a:solidFill>
                <a:latin typeface="+mn-lt"/>
              </a:rPr>
              <a:t>Nat </a:t>
            </a:r>
            <a:r>
              <a:rPr lang="en-US" sz="1400" i="1" dirty="0" err="1" smtClean="0">
                <a:solidFill>
                  <a:srgbClr val="000000"/>
                </a:solidFill>
                <a:latin typeface="+mn-lt"/>
              </a:rPr>
              <a:t>Biotechnol</a:t>
            </a:r>
            <a:r>
              <a:rPr lang="en-US" sz="1400" dirty="0" smtClean="0">
                <a:solidFill>
                  <a:srgbClr val="000000"/>
                </a:solidFill>
                <a:latin typeface="+mn-lt"/>
              </a:rPr>
              <a:t>. 2011:29(4):310-312.</a:t>
            </a:r>
            <a:endParaRPr lang="en-US" sz="1400" dirty="0">
              <a:solidFill>
                <a:srgbClr val="000000"/>
              </a:solidFill>
              <a:latin typeface="+mn-lt"/>
            </a:endParaRPr>
          </a:p>
        </p:txBody>
      </p:sp>
    </p:spTree>
    <p:extLst>
      <p:ext uri="{BB962C8B-B14F-4D97-AF65-F5344CB8AC3E}">
        <p14:creationId xmlns:p14="http://schemas.microsoft.com/office/powerpoint/2010/main" val="2042957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lide Template 2">
  <a:themeElements>
    <a:clrScheme name="MSK Color Palette">
      <a:dk1>
        <a:sysClr val="windowText" lastClr="000000"/>
      </a:dk1>
      <a:lt1>
        <a:sysClr val="window" lastClr="FFFFFF"/>
      </a:lt1>
      <a:dk2>
        <a:srgbClr val="737373"/>
      </a:dk2>
      <a:lt2>
        <a:srgbClr val="B3B3A6"/>
      </a:lt2>
      <a:accent1>
        <a:srgbClr val="2986E2"/>
      </a:accent1>
      <a:accent2>
        <a:srgbClr val="F26529"/>
      </a:accent2>
      <a:accent3>
        <a:srgbClr val="FFF5BC"/>
      </a:accent3>
      <a:accent4>
        <a:srgbClr val="737373"/>
      </a:accent4>
      <a:accent5>
        <a:srgbClr val="B3B3A6"/>
      </a:accent5>
      <a:accent6>
        <a:srgbClr val="2875B4"/>
      </a:accent6>
      <a:hlink>
        <a:srgbClr val="00BDF2"/>
      </a:hlink>
      <a:folHlink>
        <a:srgbClr val="9BDCFF"/>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lide Template 2">
  <a:themeElements>
    <a:clrScheme name="MSK Color Palette">
      <a:dk1>
        <a:sysClr val="windowText" lastClr="000000"/>
      </a:dk1>
      <a:lt1>
        <a:sysClr val="window" lastClr="FFFFFF"/>
      </a:lt1>
      <a:dk2>
        <a:srgbClr val="737373"/>
      </a:dk2>
      <a:lt2>
        <a:srgbClr val="B3B3A6"/>
      </a:lt2>
      <a:accent1>
        <a:srgbClr val="2986E2"/>
      </a:accent1>
      <a:accent2>
        <a:srgbClr val="F26529"/>
      </a:accent2>
      <a:accent3>
        <a:srgbClr val="FFF5BC"/>
      </a:accent3>
      <a:accent4>
        <a:srgbClr val="737373"/>
      </a:accent4>
      <a:accent5>
        <a:srgbClr val="B3B3A6"/>
      </a:accent5>
      <a:accent6>
        <a:srgbClr val="2875B4"/>
      </a:accent6>
      <a:hlink>
        <a:srgbClr val="00BDF2"/>
      </a:hlink>
      <a:folHlink>
        <a:srgbClr val="9BDCFF"/>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052F3A62DB5174EAF725BED86CC1C16" ma:contentTypeVersion="0" ma:contentTypeDescription="Create a new document." ma:contentTypeScope="" ma:versionID="710fb4556a6f12383269ea9f46c8efd9">
  <xsd:schema xmlns:xsd="http://www.w3.org/2001/XMLSchema" xmlns:xs="http://www.w3.org/2001/XMLSchema" xmlns:p="http://schemas.microsoft.com/office/2006/metadata/properties" targetNamespace="http://schemas.microsoft.com/office/2006/metadata/properties" ma:root="true" ma:fieldsID="70af78823aaf61d518397dbc2b62788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FF2F4D-5648-488E-AE30-809367F50753}">
  <ds:schemaRefs>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F5C31DE9-6F39-4081-9E76-5C13F5403D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A3324CD-572D-461C-9B80-FA2671F707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3146</TotalTime>
  <Words>2056</Words>
  <Application>Microsoft Office PowerPoint</Application>
  <PresentationFormat>On-screen Show (4:3)</PresentationFormat>
  <Paragraphs>336</Paragraphs>
  <Slides>33</Slides>
  <Notes>6</Notes>
  <HiddenSlides>1</HiddenSlides>
  <MMClips>0</MMClips>
  <ScaleCrop>false</ScaleCrop>
  <HeadingPairs>
    <vt:vector size="4" baseType="variant">
      <vt:variant>
        <vt:lpstr>Theme</vt:lpstr>
      </vt:variant>
      <vt:variant>
        <vt:i4>3</vt:i4>
      </vt:variant>
      <vt:variant>
        <vt:lpstr>Slide Titles</vt:lpstr>
      </vt:variant>
      <vt:variant>
        <vt:i4>33</vt:i4>
      </vt:variant>
    </vt:vector>
  </HeadingPairs>
  <TitlesOfParts>
    <vt:vector size="36" baseType="lpstr">
      <vt:lpstr>Slide Template 2</vt:lpstr>
      <vt:lpstr>1_Slide Template 2</vt:lpstr>
      <vt:lpstr>Office Theme</vt:lpstr>
      <vt:lpstr>Key Considerations for Biosimilars in Lymphoma</vt:lpstr>
      <vt:lpstr>Learning Objectives</vt:lpstr>
      <vt:lpstr>Background</vt:lpstr>
      <vt:lpstr>Biologics in Oncology</vt:lpstr>
      <vt:lpstr>Biologics vs Small Molecule Drugs</vt:lpstr>
      <vt:lpstr>Small Molecule vs Biologic Drugs</vt:lpstr>
      <vt:lpstr>Biologics vs Small Molecule Drugs</vt:lpstr>
      <vt:lpstr>Manufacturing Biosimilars</vt:lpstr>
      <vt:lpstr>What Is Acceptable Variation? Lot to Lot  Variation of Innovator Products: Darbepoietin</vt:lpstr>
      <vt:lpstr>What Is Acceptable Variation? Lot to Lot  Variation of Innovator Products: Rituximab</vt:lpstr>
      <vt:lpstr>PowerPoint Presentation</vt:lpstr>
      <vt:lpstr>Biologics vs Small Molecule Drugs</vt:lpstr>
      <vt:lpstr>Biosimilars for Lymphoma: Rituximab as the Target Drug</vt:lpstr>
      <vt:lpstr>Rituximab for NHL</vt:lpstr>
      <vt:lpstr>B-Cell Life Cycle and CD20 Tumor Specificity</vt:lpstr>
      <vt:lpstr>Rituximab: Proposed Mechanisms of Action (MOA)</vt:lpstr>
      <vt:lpstr>Rituximab in DLBCL: Addition of Rituximab to CHOP Improves Overall Survival (OS)</vt:lpstr>
      <vt:lpstr>Rituximab in FL: Meta-Analysis Demonstrates an OS Advantage for R-Chemo vs Chemo Alone</vt:lpstr>
      <vt:lpstr>Rituximab in CLL: Addition of rituximab to FC Improves OS (CLL8)</vt:lpstr>
      <vt:lpstr>Do We Need a Biosimilar for Rituximab?</vt:lpstr>
      <vt:lpstr>Development of Rituximab Biosimilars</vt:lpstr>
      <vt:lpstr>Development of rituximab biosimilars</vt:lpstr>
      <vt:lpstr>How to Develop a Rituximab Biosimilar</vt:lpstr>
      <vt:lpstr>Rituximab/Chemotherapy: Is There Synergy?</vt:lpstr>
      <vt:lpstr>How to Develop a Rituximab Biosimilar</vt:lpstr>
      <vt:lpstr>Rituximab Biosimilar Trials (Partial List)</vt:lpstr>
      <vt:lpstr>Rituximab Biosimilar Trials (Partial List)</vt:lpstr>
      <vt:lpstr>Rituximab Biosimilar Trials (Partial List)</vt:lpstr>
      <vt:lpstr>Extrapolation in Rituximab</vt:lpstr>
      <vt:lpstr>Challenges to the deployment of biosimilar rituximab</vt:lpstr>
      <vt:lpstr>What we need to know</vt:lpstr>
      <vt:lpstr>Conclusions</vt:lpstr>
      <vt:lpstr>PowerPoint Presentation</vt:lpstr>
    </vt:vector>
  </TitlesOfParts>
  <Company>MSKCC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Slide Title Here  (Corbel Bold 40 pt.)</dc:title>
  <dc:creator>DePaolis, Donna/Information Systems</dc:creator>
  <cp:lastModifiedBy>Chelsey Goins</cp:lastModifiedBy>
  <cp:revision>230</cp:revision>
  <dcterms:created xsi:type="dcterms:W3CDTF">2014-01-29T03:37:39Z</dcterms:created>
  <dcterms:modified xsi:type="dcterms:W3CDTF">2014-11-10T14:13:42Z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0x010100E052F3A62DB5174EAF725BED86CC1C16</vt:lpwstr>
  </property>
</Properties>
</file>